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1273"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es-E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s-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u="none" dirty="0"/>
              <a:t>La siguiente presentación ha sido diseñada para ser utilizada por jóvenes mayores de 11 años. Recomendamos dedicar 90 minutos a la presentación, el debate dirigido, los vídeos y la actividad de codificación de los participantes. </a:t>
            </a:r>
            <a:endParaRPr lang="es-ES" b="1" u="sng" dirty="0"/>
          </a:p>
          <a:p>
            <a:endParaRPr lang="es-ES" b="1" u="sng" dirty="0"/>
          </a:p>
          <a:p>
            <a:r>
              <a:rPr lang="es-ES" b="1" u="sng" dirty="0"/>
              <a:t>EJEMPLO DE GUION: </a:t>
            </a:r>
          </a:p>
          <a:p>
            <a:endParaRPr lang="es-ES" b="1" u="sng" dirty="0"/>
          </a:p>
          <a:p>
            <a:pPr>
              <a:defRPr/>
            </a:pPr>
            <a:r>
              <a:rPr lang="es-ES" dirty="0"/>
              <a:t>“¡Hola!</a:t>
            </a:r>
            <a:r>
              <a:rPr lang="es-ES" kern="1200" dirty="0">
                <a:effectLst/>
                <a:latin typeface="+mn-lt"/>
              </a:rPr>
              <a:t> Soy &lt;name&gt;, de &lt;organization&gt;. Les doy la bienvenida a la edición de este año de Hour of Code</a:t>
            </a:r>
            <a:r>
              <a:rPr lang="es-ES" kern="1200" baseline="30000" dirty="0">
                <a:effectLst/>
                <a:latin typeface="+mn-lt"/>
              </a:rPr>
              <a:t>TM</a:t>
            </a:r>
            <a:r>
              <a:rPr lang="es-ES" kern="1200" dirty="0">
                <a:effectLst/>
                <a:latin typeface="+mn-lt"/>
              </a:rPr>
              <a:t> </a:t>
            </a:r>
            <a:r>
              <a:rPr lang="es-ES" dirty="0" err="1"/>
              <a:t>Hour</a:t>
            </a:r>
            <a:r>
              <a:rPr lang="es-ES" dirty="0"/>
              <a:t> </a:t>
            </a:r>
            <a:r>
              <a:rPr lang="es-ES" dirty="0" err="1"/>
              <a:t>of</a:t>
            </a:r>
            <a:r>
              <a:rPr lang="es-ES" dirty="0"/>
              <a:t> </a:t>
            </a:r>
            <a:r>
              <a:rPr lang="es-ES" dirty="0" err="1"/>
              <a:t>Code</a:t>
            </a:r>
            <a:r>
              <a:rPr lang="es-ES" kern="1200" baseline="30000" dirty="0" err="1">
                <a:effectLst/>
                <a:latin typeface="+mn-lt"/>
              </a:rPr>
              <a:t>TM</a:t>
            </a:r>
            <a:r>
              <a:rPr lang="es-ES" dirty="0"/>
              <a:t> es una iniciativa mundial de Code.org para desmitificar la codificación y demostrar que cualquiera puede aprender los conceptos básicos.</a:t>
            </a:r>
            <a:r>
              <a:rPr lang="es-ES" kern="1200" dirty="0">
                <a:effectLst/>
                <a:latin typeface="+mn-lt"/>
              </a:rPr>
              <a:t> </a:t>
            </a:r>
            <a:r>
              <a:rPr lang="es-ES" dirty="0"/>
              <a:t>Vosotros seréis parte de esa iniciativa y haréis el tutorial del nuevo Minecraft </a:t>
            </a:r>
            <a:r>
              <a:rPr lang="es-ES" dirty="0" err="1"/>
              <a:t>Hour</a:t>
            </a:r>
            <a:r>
              <a:rPr lang="es-ES" dirty="0"/>
              <a:t> </a:t>
            </a:r>
            <a:r>
              <a:rPr lang="es-ES" dirty="0" err="1"/>
              <a:t>of</a:t>
            </a:r>
            <a:r>
              <a:rPr lang="es-ES" dirty="0"/>
              <a:t> </a:t>
            </a:r>
            <a:r>
              <a:rPr lang="es-ES" dirty="0" err="1"/>
              <a:t>Code</a:t>
            </a:r>
            <a:r>
              <a:rPr lang="es-ES" baseline="30000" dirty="0" err="1"/>
              <a:t>TM</a:t>
            </a:r>
            <a:r>
              <a:rPr lang="es-ES" dirty="0"/>
              <a:t> de Microsoft.</a:t>
            </a:r>
            <a:r>
              <a:rPr lang="es-ES" b="0" u="none" baseline="0" dirty="0"/>
              <a:t> Pero previamente vamos a hablar un poco sobre qué significa codificar </a:t>
            </a:r>
            <a:r>
              <a:rPr lang="es-ES" b="0" i="1" u="none" baseline="0" dirty="0"/>
              <a:t>realmente</a:t>
            </a:r>
            <a:r>
              <a:rPr lang="es-ES" b="0" u="none" baseline="0" dirty="0"/>
              <a:t>; por qué es importante, y cómo puede influir positivamente en nuestras vidas”.</a:t>
            </a:r>
            <a:endParaRPr lang="es-ES" b="1" u="sng" dirty="0"/>
          </a:p>
          <a:p>
            <a:endParaRPr lang="es-ES" b="1" u="sng" dirty="0"/>
          </a:p>
          <a:p>
            <a:r>
              <a:rPr lang="es-ES" b="1" u="sng" dirty="0"/>
              <a:t>OBJETIVO DE LA DIAPOSITIVA:</a:t>
            </a:r>
            <a:r>
              <a:rPr lang="es-ES" dirty="0"/>
              <a:t> </a:t>
            </a:r>
          </a:p>
          <a:p>
            <a:endParaRPr lang="es-ES" b="0" u="none" baseline="0" dirty="0"/>
          </a:p>
          <a:p>
            <a:r>
              <a:rPr lang="es-ES" b="0" u="none" baseline="0" dirty="0"/>
              <a:t>Conseguir que los participantes se sientan cautivados por Hour </a:t>
            </a:r>
            <a:r>
              <a:rPr lang="es-ES" b="0" u="none" baseline="0" dirty="0" err="1"/>
              <a:t>of</a:t>
            </a:r>
            <a:r>
              <a:rPr lang="es-ES" b="0" u="none" baseline="0" dirty="0"/>
              <a:t> </a:t>
            </a:r>
            <a:r>
              <a:rPr lang="es-ES" b="0" u="none" baseline="0" dirty="0" err="1"/>
              <a:t>Code</a:t>
            </a:r>
            <a:r>
              <a:rPr lang="es-ES" kern="1200" baseline="30000" dirty="0" err="1">
                <a:effectLst/>
                <a:latin typeface="+mn-lt"/>
              </a:rPr>
              <a:t>TM</a:t>
            </a:r>
            <a:r>
              <a:rPr lang="es-ES" b="0" u="none" baseline="0" dirty="0"/>
              <a:t>.</a:t>
            </a:r>
          </a:p>
          <a:p>
            <a:endParaRPr lang="es-ES" b="0" u="none" baseline="0" dirty="0"/>
          </a:p>
          <a:p>
            <a:r>
              <a:rPr lang="es-ES" sz="1200" b="1" u="sng" kern="1200" dirty="0">
                <a:solidFill>
                  <a:schemeClr val="tx1"/>
                </a:solidFill>
                <a:effectLst/>
                <a:latin typeface="+mn-lt"/>
              </a:rPr>
              <a:t>NOTA PARA EL INSTRUCTOR:</a:t>
            </a:r>
          </a:p>
          <a:p>
            <a:r>
              <a:rPr lang="es-ES" sz="1200" kern="1200" dirty="0">
                <a:solidFill>
                  <a:schemeClr val="tx1"/>
                </a:solidFill>
                <a:effectLst/>
                <a:latin typeface="+mn-lt"/>
              </a:rPr>
              <a:t>La mayoría de las diapositivas del documento de presentación del evento han sido diseñadas para ser proyectadas brevemente, la mayor parte de las veces solo durante escasos segundos. La intención es que sirvan de refuerzo visual a una presentación rápida y amena para los asistentes.</a:t>
            </a:r>
            <a:endParaRPr lang="es-ES" b="1" u="sng" dirty="0"/>
          </a:p>
          <a:p>
            <a:endParaRPr lang="es-ES" b="1" dirty="0"/>
          </a:p>
          <a:p>
            <a:r>
              <a:rPr lang="es-ES" b="1" u="sng" dirty="0"/>
              <a:t>INSTRUCCIONES RELATIVAS A LAS IMÁGENES DE ESTA DIAPOSITIVA:</a:t>
            </a:r>
          </a:p>
          <a:p>
            <a:r>
              <a:rPr lang="es-ES" sz="1200" b="0" u="none" kern="1200" baseline="0" dirty="0">
                <a:solidFill>
                  <a:schemeClr val="tx1"/>
                </a:solidFill>
                <a:effectLst/>
                <a:latin typeface="+mn-lt"/>
              </a:rPr>
              <a:t>Esta imagen representa la participación mundial en los eventos de Hour of Code</a:t>
            </a:r>
            <a:r>
              <a:rPr lang="es-ES" sz="1200" b="0" u="none" kern="1200" baseline="30000" dirty="0">
                <a:solidFill>
                  <a:schemeClr val="tx1"/>
                </a:solidFill>
                <a:effectLst/>
                <a:latin typeface="+mn-lt"/>
              </a:rPr>
              <a:t>TM</a:t>
            </a:r>
            <a:r>
              <a:rPr lang="es-ES" sz="1200" b="0" u="none" kern="1200" baseline="0" dirty="0">
                <a:solidFill>
                  <a:schemeClr val="tx1"/>
                </a:solidFill>
                <a:effectLst/>
                <a:latin typeface="+mn-lt"/>
              </a:rPr>
              <a:t>.</a:t>
            </a:r>
            <a:endParaRPr lang="es-ES"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s-ES"/>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“También se trata de algo que nos ayuda a cumplir muchos objetivos, como crear un blog, un sitio web o una aplicación con nuestros amigos”.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r>
              <a:rPr lang="es-ES" b="1" u="sng" dirty="0"/>
              <a:t>OBJETIVO DE LA DIAPOSITIVA:</a:t>
            </a:r>
          </a:p>
          <a:p>
            <a:endParaRPr lang="es-ES" b="1" u="sng" dirty="0"/>
          </a:p>
          <a:p>
            <a:r>
              <a:rPr lang="es-ES" dirty="0"/>
              <a:t>En las diapositivas 9 hasta la 12 mostramos a los jóvenes imágenes de lo divertido que puede ser codificar.</a:t>
            </a:r>
            <a:r>
              <a:rPr lang="es-ES" sz="1200" kern="1200" dirty="0">
                <a:solidFill>
                  <a:schemeClr val="tx1"/>
                </a:solidFill>
                <a:effectLst/>
                <a:latin typeface="+mn-lt"/>
              </a:rPr>
              <a:t> </a:t>
            </a:r>
            <a:r>
              <a:rPr lang="es-ES" dirty="0"/>
              <a:t>Lo que realmente queremos dejar claro es qué </a:t>
            </a:r>
            <a:r>
              <a:rPr lang="es-ES" b="1" dirty="0"/>
              <a:t>es</a:t>
            </a:r>
            <a:r>
              <a:rPr lang="es-ES" dirty="0"/>
              <a:t> la codificación realmente:</a:t>
            </a:r>
            <a:r>
              <a:rPr lang="es-ES" sz="1200" kern="1200" dirty="0">
                <a:solidFill>
                  <a:schemeClr val="tx1"/>
                </a:solidFill>
                <a:effectLst/>
                <a:latin typeface="+mn-lt"/>
              </a:rPr>
              <a:t> </a:t>
            </a:r>
            <a:endParaRPr lang="es-ES" dirty="0">
              <a:effectLst/>
            </a:endParaRPr>
          </a:p>
          <a:p>
            <a:pPr marL="628650" lvl="1" indent="-171450">
              <a:buFont typeface="Arial"/>
              <a:buChar char="•"/>
            </a:pPr>
            <a:r>
              <a:rPr lang="es-ES" sz="1200" kern="1200" dirty="0">
                <a:solidFill>
                  <a:schemeClr val="tx1"/>
                </a:solidFill>
                <a:effectLst/>
                <a:latin typeface="+mn-lt"/>
              </a:rPr>
              <a:t>Una tarea colaborativa </a:t>
            </a:r>
            <a:endParaRPr lang="es-ES" dirty="0">
              <a:effectLst/>
            </a:endParaRPr>
          </a:p>
          <a:p>
            <a:pPr marL="628650" lvl="1" indent="-171450">
              <a:buFont typeface="Arial"/>
              <a:buChar char="•"/>
            </a:pPr>
            <a:r>
              <a:rPr lang="es-ES" sz="1200" kern="1200" dirty="0">
                <a:solidFill>
                  <a:schemeClr val="tx1"/>
                </a:solidFill>
                <a:effectLst/>
                <a:latin typeface="+mn-lt"/>
              </a:rPr>
              <a:t>Unisex</a:t>
            </a:r>
            <a:endParaRPr lang="es-ES" dirty="0">
              <a:effectLst/>
            </a:endParaRPr>
          </a:p>
          <a:p>
            <a:pPr marL="628650" lvl="1" indent="-171450">
              <a:buFont typeface="Arial"/>
              <a:buChar char="•"/>
            </a:pPr>
            <a:r>
              <a:rPr lang="es-ES" sz="1200" kern="1200" dirty="0">
                <a:solidFill>
                  <a:schemeClr val="tx1"/>
                </a:solidFill>
                <a:effectLst/>
                <a:latin typeface="+mn-lt"/>
              </a:rPr>
              <a:t>Para introvertidos y extrovertidos </a:t>
            </a:r>
            <a:endParaRPr lang="es-ES" dirty="0">
              <a:effectLst/>
            </a:endParaRPr>
          </a:p>
          <a:p>
            <a:pPr marL="628650" lvl="1" indent="-171450">
              <a:buFont typeface="Arial"/>
              <a:buChar char="•"/>
            </a:pPr>
            <a:r>
              <a:rPr lang="es-ES" sz="1200" kern="1200" dirty="0">
                <a:solidFill>
                  <a:schemeClr val="tx1"/>
                </a:solidFill>
                <a:effectLst/>
                <a:latin typeface="+mn-lt"/>
              </a:rPr>
              <a:t>Se trata de resolver problemas. De hecho, para codificar no son necesarios conocimientos matemáticos muy avanzados. </a:t>
            </a:r>
            <a:endParaRPr lang="es-ES" dirty="0">
              <a:effectLst/>
            </a:endParaRPr>
          </a:p>
          <a:p>
            <a:pPr marL="628650" lvl="1" indent="-171450">
              <a:buFont typeface="Arial"/>
              <a:buChar char="•"/>
            </a:pPr>
            <a:r>
              <a:rPr lang="es-ES" sz="1200" kern="1200" dirty="0">
                <a:solidFill>
                  <a:schemeClr val="tx1"/>
                </a:solidFill>
                <a:effectLst/>
                <a:latin typeface="+mn-lt"/>
              </a:rPr>
              <a:t>Es para gente a la que le gusta usar ordenadores y profundizar en sus pasiones </a:t>
            </a:r>
            <a:endParaRPr lang="es-ES" dirty="0">
              <a:effectLst/>
            </a:endParaRPr>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Si va a cambiar esta imagen, tendrá que asegurarse de que la nueva se ajuste a los siguientes criterios: </a:t>
            </a:r>
            <a:endParaRPr lang="es-ES" dirty="0"/>
          </a:p>
          <a:p>
            <a:pPr marL="628650" lvl="1" indent="-171450">
              <a:buFont typeface="Arial"/>
              <a:buChar char="•"/>
            </a:pPr>
            <a:r>
              <a:rPr lang="es-ES" sz="1200" kern="1200" dirty="0">
                <a:solidFill>
                  <a:schemeClr val="tx1"/>
                </a:solidFill>
                <a:effectLst/>
                <a:latin typeface="+mn-lt"/>
              </a:rPr>
              <a:t>Debe contener jóvenes de ambos sexos, de los primeros cursos de instituto </a:t>
            </a:r>
            <a:endParaRPr lang="es-ES" dirty="0">
              <a:effectLst/>
            </a:endParaRPr>
          </a:p>
          <a:p>
            <a:pPr marL="628650" lvl="1" indent="-171450">
              <a:buFont typeface="Arial"/>
              <a:buChar char="•"/>
            </a:pPr>
            <a:r>
              <a:rPr lang="es-ES" sz="1200" kern="1200" dirty="0">
                <a:solidFill>
                  <a:schemeClr val="tx1"/>
                </a:solidFill>
                <a:effectLst/>
                <a:latin typeface="+mn-lt"/>
              </a:rPr>
              <a:t>Debe mostrar participantes pasándoselo bien con la tecnología</a:t>
            </a:r>
            <a:endParaRPr lang="es-ES" dirty="0">
              <a:effectLst/>
            </a:endParaRPr>
          </a:p>
          <a:p>
            <a:pPr marL="628650" lvl="1" indent="-171450">
              <a:buFont typeface="Arial"/>
              <a:buChar char="•"/>
            </a:pPr>
            <a:r>
              <a:rPr lang="es-ES" sz="1200" kern="1200" dirty="0">
                <a:solidFill>
                  <a:schemeClr val="tx1"/>
                </a:solidFill>
                <a:effectLst/>
                <a:latin typeface="+mn-lt"/>
              </a:rPr>
              <a:t>Debe contener a un grupo de personas, no solamente individuos </a:t>
            </a:r>
            <a:endParaRPr lang="es-ES" dirty="0">
              <a:effectLst/>
            </a:endParaRPr>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s-ES"/>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“Ahora veamos qué es la codificación realmente”.</a:t>
            </a:r>
          </a:p>
          <a:p>
            <a:endParaRPr lang="es-ES" b="1" u="sng" dirty="0"/>
          </a:p>
          <a:p>
            <a:r>
              <a:rPr lang="es-ES" b="1" u="sng" dirty="0"/>
              <a:t>OBJETIVO DE LA DIAPOSITIVA:</a:t>
            </a:r>
          </a:p>
          <a:p>
            <a:endParaRPr lang="es-ES" b="1" u="sng" dirty="0"/>
          </a:p>
          <a:p>
            <a:r>
              <a:rPr lang="es-ES" b="0" u="none" dirty="0"/>
              <a:t>Prepararnos para la siguiente sección y conseguir que a los jóvenes les interese saber qué es realmente la codificación.</a:t>
            </a:r>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N/A</a:t>
            </a: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s-ES"/>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sz="1200" kern="1200" dirty="0">
                <a:solidFill>
                  <a:schemeClr val="tx1"/>
                </a:solidFill>
                <a:effectLst/>
                <a:latin typeface="+mn-lt"/>
              </a:rPr>
              <a:t>“La codificación no se limita a escribir un programa ni a dar instrucciones al ordenador. Consiste en trabajar con amigos para resolver problemas de otra forma”.</a:t>
            </a:r>
          </a:p>
          <a:p>
            <a:endParaRPr lang="es-ES"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p>
          <a:p>
            <a:endParaRPr lang="es-ES" b="1" u="sng" dirty="0"/>
          </a:p>
          <a:p>
            <a:r>
              <a:rPr lang="es-ES" b="0" dirty="0"/>
              <a:t>Mostrar a los jóvenes que la codificación requiere una mente activa, interesada en resolver rompecabezas, arreglar cosas y buscar soluciones.</a:t>
            </a:r>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 va a cambiar esta imagen, tendrá que asegurarse de que la nueva se ajuste a los siguientes criterios: </a:t>
            </a:r>
          </a:p>
          <a:p>
            <a:pPr marL="628650" lvl="1" indent="-171450">
              <a:buFont typeface="Arial"/>
              <a:buChar char="•"/>
            </a:pPr>
            <a:r>
              <a:rPr lang="es-ES" dirty="0"/>
              <a:t>Un grupo de jóvenes trabajando juntos mientras miran un ordenador o una </a:t>
            </a:r>
            <a:r>
              <a:rPr lang="es-ES" dirty="0" err="1"/>
              <a:t>tablet</a:t>
            </a:r>
            <a:r>
              <a:rPr lang="es-ES" dirty="0"/>
              <a:t>.</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s-ES"/>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“Se trata de combinar tu creatividad con la potencia de los ordenadores para crear cosas que te apasionen”.</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endParaRPr lang="es-ES"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Continuar ampliando la percepción de los jóvenes sobre con qué puede asociarse la codificación. </a:t>
            </a:r>
            <a:endParaRPr lang="es-ES" b="1" u="sng" dirty="0"/>
          </a:p>
          <a:p>
            <a:endParaRPr lang="es-ES" b="1" dirty="0"/>
          </a:p>
          <a:p>
            <a:r>
              <a:rPr lang="es-ES" b="1" u="sng" dirty="0"/>
              <a:t>INSTRUCCIONES RELATIVAS A LAS IMÁGENES DE ESTA DIAPOSITIVA:</a:t>
            </a:r>
          </a:p>
          <a:p>
            <a:endParaRPr lang="es-E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 va a cambiar esta imagen, tendrá que asegurarse de que la nueva se ajuste a los siguientes criterios: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s-ES" sz="1200" kern="1200" dirty="0">
                <a:solidFill>
                  <a:schemeClr val="tx1"/>
                </a:solidFill>
                <a:effectLst/>
                <a:latin typeface="+mn-lt"/>
              </a:rPr>
              <a:t>Una imagen artística no asociada habitualmente con la codificación, como la música o las artes visuales.</a:t>
            </a:r>
            <a:endParaRPr lang="es-ES" sz="1200" kern="1200" dirty="0">
              <a:solidFill>
                <a:schemeClr val="tx1"/>
              </a:solidFill>
              <a:effectLst/>
              <a:latin typeface="+mn-lt"/>
              <a:ea typeface="+mn-ea"/>
              <a:cs typeface="+mn-cs"/>
            </a:endParaRPr>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s-ES"/>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u="none" dirty="0"/>
              <a:t>“Se trata de trabajar juntos para crear algo nuevo”.</a:t>
            </a:r>
          </a:p>
          <a:p>
            <a:endParaRPr lang="es-E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Corregir el prejuicio de que la codificación es normalmente algo que se consigue hacer en solitario.</a:t>
            </a:r>
            <a:r>
              <a:rPr lang="es-ES" dirty="0"/>
              <a:t> Cualquiera puede codificar: es algo asequible y divertido. </a:t>
            </a:r>
            <a:endParaRPr lang="es-ES" b="0" u="none" dirty="0"/>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 va a cambiar esta imagen, tendrá que asegurarse de que la nueva se ajuste a los siguientes criterios: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s-ES" sz="1200" kern="1200" dirty="0">
                <a:solidFill>
                  <a:schemeClr val="tx1"/>
                </a:solidFill>
                <a:effectLst/>
                <a:latin typeface="+mn-lt"/>
              </a:rPr>
              <a:t>Un grupo de jóvenes reunidos, divirtiéndose.</a:t>
            </a:r>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s-ES"/>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sz="1200" kern="1200" dirty="0">
                <a:solidFill>
                  <a:schemeClr val="tx1"/>
                </a:solidFill>
                <a:effectLst/>
                <a:latin typeface="+mn-lt"/>
              </a:rPr>
              <a:t>“¿Qué te encanta hacer con tus amigos?</a:t>
            </a:r>
            <a:r>
              <a:rPr lang="es-ES" dirty="0"/>
              <a:t> </a:t>
            </a:r>
            <a:r>
              <a:rPr lang="es-ES" sz="1200" kern="1200" dirty="0">
                <a:solidFill>
                  <a:schemeClr val="tx1"/>
                </a:solidFill>
                <a:effectLst/>
                <a:latin typeface="+mn-lt"/>
              </a:rPr>
              <a:t>Puede ser cualquier cosa: voluntariado, deportes, moda, videojuegos, etc.”.</a:t>
            </a:r>
            <a:endParaRPr lang="es-ES" b="1" u="sng" dirty="0"/>
          </a:p>
          <a:p>
            <a:endParaRPr lang="es-ES" b="1" u="sng" dirty="0"/>
          </a:p>
          <a:p>
            <a:r>
              <a:rPr lang="es-ES" b="1" u="sng" dirty="0"/>
              <a:t>OBJETIVO DE LA DIAPOSITIVA:</a:t>
            </a:r>
          </a:p>
          <a:p>
            <a:endParaRPr lang="es-ES" b="1" u="sng" dirty="0"/>
          </a:p>
          <a:p>
            <a:r>
              <a:rPr lang="es-ES" sz="1200" kern="1200" dirty="0">
                <a:solidFill>
                  <a:schemeClr val="tx1"/>
                </a:solidFill>
                <a:effectLst/>
                <a:latin typeface="+mn-lt"/>
              </a:rPr>
              <a:t>Definir la codificación como actividad social, lo cual aumenta las probabilidades de atraer a los jóvenes.</a:t>
            </a:r>
            <a:endParaRPr lang="es-ES" b="1" u="sng" dirty="0"/>
          </a:p>
          <a:p>
            <a:endParaRPr lang="es-E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s-ES"/>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u="none" dirty="0"/>
              <a:t>“La codificación puede ser relevante para todo lo que te guste hacer”.</a:t>
            </a:r>
          </a:p>
          <a:p>
            <a:endParaRPr lang="es-ES" b="0" u="none" baseline="0" dirty="0"/>
          </a:p>
          <a:p>
            <a:r>
              <a:rPr lang="es-ES" b="0" u="none" baseline="0" dirty="0"/>
              <a:t>*EJEMPLOS QUE PUEDE MENCIONAR</a:t>
            </a:r>
          </a:p>
          <a:p>
            <a:pPr marL="628650" lvl="1" indent="-171450">
              <a:buFont typeface="Arial"/>
              <a:buChar char="•"/>
            </a:pPr>
            <a:r>
              <a:rPr dirty="0"/>
              <a:t>Si </a:t>
            </a:r>
            <a:r>
              <a:rPr dirty="0" err="1"/>
              <a:t>alguien</a:t>
            </a:r>
            <a:r>
              <a:rPr dirty="0"/>
              <a:t> se </a:t>
            </a:r>
            <a:r>
              <a:rPr dirty="0" err="1"/>
              <a:t>interesa</a:t>
            </a:r>
            <a:r>
              <a:rPr dirty="0"/>
              <a:t> </a:t>
            </a:r>
            <a:r>
              <a:rPr dirty="0" err="1"/>
              <a:t>por</a:t>
            </a:r>
            <a:r>
              <a:rPr dirty="0"/>
              <a:t> </a:t>
            </a:r>
            <a:r>
              <a:rPr dirty="0" err="1"/>
              <a:t>los</a:t>
            </a:r>
            <a:r>
              <a:rPr dirty="0"/>
              <a:t> </a:t>
            </a:r>
            <a:r>
              <a:rPr lang="es-ES" b="1" dirty="0"/>
              <a:t>videojuegos</a:t>
            </a:r>
            <a:r>
              <a:rPr dirty="0"/>
              <a:t>, </a:t>
            </a:r>
            <a:r>
              <a:rPr dirty="0" err="1"/>
              <a:t>puede</a:t>
            </a:r>
            <a:r>
              <a:rPr dirty="0"/>
              <a:t> </a:t>
            </a:r>
            <a:r>
              <a:rPr dirty="0" err="1"/>
              <a:t>aprovechar</a:t>
            </a:r>
            <a:r>
              <a:rPr dirty="0"/>
              <a:t> la </a:t>
            </a:r>
            <a:r>
              <a:rPr dirty="0" err="1"/>
              <a:t>codificación</a:t>
            </a:r>
            <a:r>
              <a:rPr dirty="0"/>
              <a:t> para </a:t>
            </a:r>
            <a:r>
              <a:rPr dirty="0" err="1"/>
              <a:t>crear</a:t>
            </a:r>
            <a:r>
              <a:rPr dirty="0"/>
              <a:t> </a:t>
            </a:r>
            <a:r>
              <a:rPr dirty="0" err="1"/>
              <a:t>los</a:t>
            </a:r>
            <a:r>
              <a:rPr dirty="0"/>
              <a:t> </a:t>
            </a:r>
            <a:r>
              <a:rPr dirty="0" err="1"/>
              <a:t>suyos</a:t>
            </a:r>
            <a:r>
              <a:rPr dirty="0"/>
              <a:t> </a:t>
            </a:r>
            <a:r>
              <a:rPr dirty="0" err="1"/>
              <a:t>propios</a:t>
            </a:r>
            <a:r>
              <a:rPr dirty="0"/>
              <a:t>.</a:t>
            </a:r>
            <a:endParaRPr lang="es-ES" dirty="0">
              <a:effectLst/>
            </a:endParaRPr>
          </a:p>
          <a:p>
            <a:pPr marL="628650" lvl="1" indent="-171450">
              <a:buFont typeface="Arial"/>
              <a:buChar char="•"/>
            </a:pPr>
            <a:r>
              <a:rPr dirty="0"/>
              <a:t>A </a:t>
            </a:r>
            <a:r>
              <a:rPr dirty="0" err="1"/>
              <a:t>quien</a:t>
            </a:r>
            <a:r>
              <a:rPr dirty="0"/>
              <a:t> le </a:t>
            </a:r>
            <a:r>
              <a:rPr dirty="0" err="1"/>
              <a:t>guste</a:t>
            </a:r>
            <a:r>
              <a:rPr dirty="0"/>
              <a:t> la </a:t>
            </a:r>
            <a:r>
              <a:rPr lang="es-ES" b="1" dirty="0"/>
              <a:t>moda</a:t>
            </a:r>
            <a:r>
              <a:rPr dirty="0"/>
              <a:t> </a:t>
            </a:r>
            <a:r>
              <a:rPr dirty="0" err="1"/>
              <a:t>podrá</a:t>
            </a:r>
            <a:r>
              <a:rPr dirty="0"/>
              <a:t> </a:t>
            </a:r>
            <a:r>
              <a:rPr dirty="0" err="1"/>
              <a:t>crear</a:t>
            </a:r>
            <a:r>
              <a:rPr dirty="0"/>
              <a:t> un blog para </a:t>
            </a:r>
            <a:r>
              <a:rPr dirty="0" err="1"/>
              <a:t>promover</a:t>
            </a:r>
            <a:r>
              <a:rPr dirty="0"/>
              <a:t> </a:t>
            </a:r>
            <a:r>
              <a:rPr dirty="0" err="1"/>
              <a:t>sus</a:t>
            </a:r>
            <a:r>
              <a:rPr dirty="0"/>
              <a:t> </a:t>
            </a:r>
            <a:r>
              <a:rPr dirty="0" err="1"/>
              <a:t>opiniones</a:t>
            </a:r>
            <a:r>
              <a:rPr dirty="0"/>
              <a:t> </a:t>
            </a:r>
            <a:r>
              <a:rPr dirty="0" err="1"/>
              <a:t>sobre</a:t>
            </a:r>
            <a:r>
              <a:rPr dirty="0"/>
              <a:t> el </a:t>
            </a:r>
            <a:r>
              <a:rPr dirty="0" err="1"/>
              <a:t>mundo</a:t>
            </a:r>
            <a:r>
              <a:rPr dirty="0"/>
              <a:t> de la </a:t>
            </a:r>
            <a:r>
              <a:rPr dirty="0" err="1"/>
              <a:t>estética</a:t>
            </a:r>
            <a:r>
              <a:rPr dirty="0"/>
              <a:t>.</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dirty="0"/>
              <a:t>Los </a:t>
            </a:r>
            <a:r>
              <a:rPr dirty="0" err="1"/>
              <a:t>participantes</a:t>
            </a:r>
            <a:r>
              <a:rPr dirty="0"/>
              <a:t> </a:t>
            </a:r>
            <a:r>
              <a:rPr dirty="0" err="1"/>
              <a:t>amantes</a:t>
            </a:r>
            <a:r>
              <a:rPr dirty="0"/>
              <a:t> de la </a:t>
            </a:r>
            <a:r>
              <a:rPr lang="es-ES" b="1" dirty="0"/>
              <a:t>literatura</a:t>
            </a:r>
            <a:r>
              <a:rPr dirty="0"/>
              <a:t> </a:t>
            </a:r>
            <a:r>
              <a:rPr dirty="0" err="1"/>
              <a:t>pueden</a:t>
            </a:r>
            <a:r>
              <a:rPr dirty="0"/>
              <a:t> </a:t>
            </a:r>
            <a:r>
              <a:rPr dirty="0" err="1"/>
              <a:t>crear</a:t>
            </a:r>
            <a:r>
              <a:rPr dirty="0"/>
              <a:t> un sitio a </a:t>
            </a:r>
            <a:r>
              <a:rPr dirty="0" err="1"/>
              <a:t>través</a:t>
            </a:r>
            <a:r>
              <a:rPr dirty="0"/>
              <a:t> del </a:t>
            </a:r>
            <a:r>
              <a:rPr dirty="0" err="1"/>
              <a:t>cual</a:t>
            </a:r>
            <a:r>
              <a:rPr dirty="0"/>
              <a:t> </a:t>
            </a:r>
            <a:r>
              <a:rPr dirty="0" err="1"/>
              <a:t>compartan</a:t>
            </a:r>
            <a:r>
              <a:rPr dirty="0"/>
              <a:t> </a:t>
            </a:r>
            <a:r>
              <a:rPr dirty="0" err="1"/>
              <a:t>sus</a:t>
            </a:r>
            <a:r>
              <a:rPr dirty="0"/>
              <a:t> ‘</a:t>
            </a:r>
            <a:r>
              <a:rPr dirty="0" err="1"/>
              <a:t>lecturas</a:t>
            </a:r>
            <a:r>
              <a:rPr dirty="0"/>
              <a:t> </a:t>
            </a:r>
            <a:r>
              <a:rPr dirty="0" err="1"/>
              <a:t>imprescindibles</a:t>
            </a:r>
            <a:r>
              <a:rPr dirty="0"/>
              <a:t>’ del </a:t>
            </a:r>
            <a:r>
              <a:rPr dirty="0" err="1"/>
              <a:t>mes</a:t>
            </a:r>
            <a:r>
              <a:rPr dirty="0"/>
              <a:t>, y </a:t>
            </a:r>
            <a:r>
              <a:rPr dirty="0" err="1"/>
              <a:t>sus</a:t>
            </a:r>
            <a:r>
              <a:rPr dirty="0"/>
              <a:t> </a:t>
            </a:r>
            <a:r>
              <a:rPr dirty="0" err="1"/>
              <a:t>reseñas</a:t>
            </a:r>
            <a:r>
              <a:rPr dirty="0"/>
              <a:t> </a:t>
            </a:r>
            <a:r>
              <a:rPr dirty="0" err="1"/>
              <a:t>personalizadas</a:t>
            </a:r>
            <a:r>
              <a:rPr dirty="0"/>
              <a:t>.</a:t>
            </a:r>
            <a:endParaRPr lang="es-ES" b="0" u="none" dirty="0"/>
          </a:p>
          <a:p>
            <a:endParaRPr lang="es-ES" b="1" u="sng" dirty="0"/>
          </a:p>
          <a:p>
            <a:r>
              <a:rPr lang="es-ES" b="1" u="sng" dirty="0"/>
              <a:t>OBJETIVO DE LA DIAPOSITIVA:</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Considerando la importancia que a esta edad tienen las redes sociales, es importante reflejar que la codificación puede aplicarse a cualquier aspecto de la vida y que no es algo raro. </a:t>
            </a:r>
            <a:endParaRPr lang="es-ES" b="1" u="sng" dirty="0"/>
          </a:p>
          <a:p>
            <a:endParaRPr lang="es-ES" b="1" dirty="0"/>
          </a:p>
          <a:p>
            <a:r>
              <a:rPr lang="es-ES" b="1" u="sng" dirty="0"/>
              <a:t>INSTRUCCIONES RELATIVAS A LAS IMÁGENES DE ESTA DIAPOSITIVA:</a:t>
            </a:r>
          </a:p>
          <a:p>
            <a:endParaRPr lang="es-E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Para esta imagen hemos incluido una bengala, para hacer hincapié en la “chispa” de una nueva concepción de la codificación.</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 va a cambiar esta imagen, tendrá que asegurarse de que la nueva se ajuste a los siguientes criterios: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s-ES" sz="1200" kern="1200" dirty="0">
                <a:solidFill>
                  <a:schemeClr val="tx1"/>
                </a:solidFill>
                <a:effectLst/>
                <a:latin typeface="+mn-lt"/>
              </a:rPr>
              <a:t>Una imagen fija o .gif que represente el comienzo de algo nuevo o que expanda los horizontes.</a:t>
            </a:r>
            <a:endParaRPr lang="es-E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s-ES"/>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u="none" dirty="0"/>
              <a:t>“Vamos a empezar pronto, así que quiero que penséis en todo lo que hemos hablado mientras jugáis y en cómo aplicar la codificación a vuestras vidas cotidianas”.</a:t>
            </a:r>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p>
          <a:p>
            <a:endParaRPr lang="es-ES" b="1" u="sng" dirty="0"/>
          </a:p>
          <a:p>
            <a:r>
              <a:rPr lang="es-ES" b="0" u="none" dirty="0"/>
              <a:t>Asegurarse de que los alumnos reflexionen sobre todo lo que han visto durante la presentación mientras participan en Hour of Code</a:t>
            </a:r>
            <a:r>
              <a:rPr lang="es-ES" b="0" u="none" baseline="30000" dirty="0"/>
              <a:t>TM</a:t>
            </a:r>
            <a:r>
              <a:rPr lang="es-ES" b="0" u="none" dirty="0"/>
              <a:t>. </a:t>
            </a:r>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En esta imagen hemos incluido un fotógrafo, para destacar que la codificación puede resultar útil para intereses diversos.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 va a cambiar esta imagen, tendrá que asegurarse de que la nueva se ajuste a los siguientes criterios: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s-ES" sz="1200" kern="1200" dirty="0">
                <a:solidFill>
                  <a:schemeClr val="tx1"/>
                </a:solidFill>
                <a:effectLst/>
                <a:latin typeface="+mn-lt"/>
              </a:rPr>
              <a:t>Una imagen fija o .gif de algo normalmente no asociado con la codificación.</a:t>
            </a:r>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s-ES"/>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endParaRPr lang="es-ES" b="1" u="sng" dirty="0"/>
          </a:p>
          <a:p>
            <a:r>
              <a:rPr lang="es-ES" b="0" u="none" dirty="0"/>
              <a:t>“Muy bien: manos a la obra”.</a:t>
            </a:r>
          </a:p>
          <a:p>
            <a:endParaRPr lang="es-ES" b="1" u="sng" dirty="0"/>
          </a:p>
          <a:p>
            <a:r>
              <a:rPr lang="es-ES" b="1" u="sng" dirty="0"/>
              <a:t>OBJETIVO DE LA DIAPOSITIVA:</a:t>
            </a:r>
          </a:p>
          <a:p>
            <a:endParaRPr lang="es-ES" b="0" u="none" dirty="0"/>
          </a:p>
          <a:p>
            <a:r>
              <a:rPr lang="es-ES" b="0" u="none" dirty="0"/>
              <a:t>Presentar Hour of Code</a:t>
            </a:r>
            <a:r>
              <a:rPr lang="es-ES" b="0" u="none" baseline="30000" dirty="0"/>
              <a:t>TM</a:t>
            </a:r>
            <a:endParaRPr lang="es-ES" b="1" dirty="0"/>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 va a cambiar esta imagen, tendrá que asegurarse de que la nueva se ajuste a los siguientes criterios: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s-ES" sz="1200" kern="1200" dirty="0">
                <a:solidFill>
                  <a:schemeClr val="tx1"/>
                </a:solidFill>
                <a:effectLst/>
                <a:latin typeface="+mn-lt"/>
              </a:rPr>
              <a:t>Una imagen fija o .gif de jóvenes visiblemente entusiasmados.</a:t>
            </a:r>
            <a:endParaRPr lang="es-ES"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es-ES"/>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endParaRPr lang="es-ES"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u="none" dirty="0"/>
              <a:t>¿Estamos preparados para empezar a codificar? ¡Pues manos a la obra! </a:t>
            </a:r>
            <a:r>
              <a:rPr lang="es-ES" dirty="0"/>
              <a:t>“Hoy, en </a:t>
            </a:r>
            <a:r>
              <a:rPr lang="es-ES" dirty="0" err="1"/>
              <a:t>Hour</a:t>
            </a:r>
            <a:r>
              <a:rPr lang="es-ES" dirty="0"/>
              <a:t> </a:t>
            </a:r>
            <a:r>
              <a:rPr lang="es-ES" dirty="0" err="1"/>
              <a:t>of</a:t>
            </a:r>
            <a:r>
              <a:rPr lang="es-ES" dirty="0"/>
              <a:t> </a:t>
            </a:r>
            <a:r>
              <a:rPr lang="es-ES" dirty="0" err="1"/>
              <a:t>Code</a:t>
            </a:r>
            <a:r>
              <a:rPr lang="es-ES" sz="1200" kern="1200" baseline="30000" dirty="0" err="1">
                <a:solidFill>
                  <a:schemeClr val="tx1"/>
                </a:solidFill>
                <a:effectLst/>
                <a:latin typeface="+mn-lt"/>
              </a:rPr>
              <a:t>TM</a:t>
            </a:r>
            <a:r>
              <a:rPr lang="es-ES" dirty="0"/>
              <a:t> vamos a aprender con un tutorial inspirado en el juego Minecraft.</a:t>
            </a:r>
            <a:r>
              <a:rPr lang="es-ES" b="0" u="none" baseline="0" dirty="0"/>
              <a:t> </a:t>
            </a:r>
            <a:r>
              <a:rPr lang="es-ES" dirty="0"/>
              <a:t>En el tutorial se utilizan personajes y conceptos del videojuego Minecraft, aunque no se trata del propio juego. </a:t>
            </a:r>
            <a:r>
              <a:rPr lang="es-ES" sz="1200" kern="1200" dirty="0">
                <a:solidFill>
                  <a:schemeClr val="tx1"/>
                </a:solidFill>
                <a:effectLst/>
                <a:latin typeface="+mn-lt"/>
              </a:rPr>
              <a:t>En el tutorial Minecraft Hour </a:t>
            </a:r>
            <a:r>
              <a:rPr lang="es-ES" sz="1200" kern="1200" dirty="0" err="1">
                <a:solidFill>
                  <a:schemeClr val="tx1"/>
                </a:solidFill>
                <a:effectLst/>
                <a:latin typeface="+mn-lt"/>
              </a:rPr>
              <a:t>of</a:t>
            </a:r>
            <a:r>
              <a:rPr lang="es-ES" sz="1200" kern="1200" dirty="0">
                <a:solidFill>
                  <a:schemeClr val="tx1"/>
                </a:solidFill>
                <a:effectLst/>
                <a:latin typeface="+mn-lt"/>
              </a:rPr>
              <a:t> </a:t>
            </a:r>
            <a:r>
              <a:rPr lang="es-ES" sz="1200" kern="1200" dirty="0" err="1">
                <a:solidFill>
                  <a:schemeClr val="tx1"/>
                </a:solidFill>
                <a:effectLst/>
                <a:latin typeface="+mn-lt"/>
              </a:rPr>
              <a:t>Code</a:t>
            </a:r>
            <a:r>
              <a:rPr lang="es-ES" sz="1200" kern="1200" baseline="30000" dirty="0" err="1">
                <a:solidFill>
                  <a:schemeClr val="tx1"/>
                </a:solidFill>
                <a:effectLst/>
                <a:latin typeface="+mn-lt"/>
              </a:rPr>
              <a:t>TM</a:t>
            </a:r>
            <a:r>
              <a:rPr lang="es-ES" sz="1200" kern="1200" dirty="0">
                <a:solidFill>
                  <a:schemeClr val="tx1"/>
                </a:solidFill>
                <a:effectLst/>
                <a:latin typeface="+mn-lt"/>
              </a:rPr>
              <a:t> conoceremos a “El agente” y aprenderemos a utilizar técnicas de codificación como bucles, depuración y funciones para diseñar nuestras propias soluciones a los rompecabezas y vigilar que El agente ejecute nuestros comandos”.</a:t>
            </a:r>
            <a:endParaRPr lang="es-ES" sz="1200" b="0" baseline="0" dirty="0"/>
          </a:p>
          <a:p>
            <a:endParaRPr lang="es-ES" b="0" u="none" dirty="0"/>
          </a:p>
          <a:p>
            <a:endParaRPr lang="es-ES" b="0" u="none" dirty="0"/>
          </a:p>
          <a:p>
            <a:endParaRPr lang="es-ES" b="1" u="sng" dirty="0"/>
          </a:p>
          <a:p>
            <a:r>
              <a:rPr lang="es-ES" b="1" u="sng" dirty="0"/>
              <a:t>OBJETIVO DE LA DIAPOSITIVA: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Servir de introducción al tutorial </a:t>
            </a:r>
            <a:r>
              <a:rPr lang="es-ES" dirty="0" err="1"/>
              <a:t>Hour</a:t>
            </a:r>
            <a:r>
              <a:rPr lang="es-ES" dirty="0"/>
              <a:t> </a:t>
            </a:r>
            <a:r>
              <a:rPr lang="es-ES" dirty="0" err="1"/>
              <a:t>of</a:t>
            </a:r>
            <a:r>
              <a:rPr lang="es-ES" dirty="0"/>
              <a:t> </a:t>
            </a:r>
            <a:r>
              <a:rPr lang="es-ES" dirty="0" err="1"/>
              <a:t>Code</a:t>
            </a:r>
            <a:r>
              <a:rPr lang="es-ES" baseline="30000" dirty="0" err="1"/>
              <a:t>TM</a:t>
            </a:r>
            <a:endParaRPr lang="es-ES" baseline="30000" dirty="0"/>
          </a:p>
          <a:p>
            <a:endParaRPr lang="es-E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1" u="sng" dirty="0"/>
              <a:t>NOTA PARA EL INSTRUCTOR:</a:t>
            </a:r>
          </a:p>
          <a:p>
            <a:pPr>
              <a:defRPr/>
            </a:pPr>
            <a:r>
              <a:rPr lang="es-ES" b="0" dirty="0"/>
              <a:t>Hay más de un tutorial de Minecraft. </a:t>
            </a:r>
            <a:r>
              <a:rPr lang="es-ES" dirty="0"/>
              <a:t>Hay más de un tutorial de Minecraft. Empiece por el tutorial de este año y utilice los anteriores si terminan antes.</a:t>
            </a:r>
            <a:r>
              <a:rPr lang="es-ES" b="0" dirty="0"/>
              <a:t> </a:t>
            </a:r>
            <a:r>
              <a:rPr lang="es-ES" dirty="0"/>
              <a:t>Cada tutorial aborda diferentes conceptos, así que hacerlos todos es una excelente idea. </a:t>
            </a:r>
            <a:endParaRPr lang="es-ES" b="0" dirty="0"/>
          </a:p>
          <a:p>
            <a:endParaRPr lang="es-ES" sz="1200" b="1" u="sng" kern="1200" baseline="0" dirty="0">
              <a:solidFill>
                <a:schemeClr val="tx1"/>
              </a:solidFill>
              <a:effectLst/>
              <a:latin typeface="+mn-lt"/>
              <a:ea typeface="+mn-ea"/>
              <a:cs typeface="+mn-cs"/>
            </a:endParaRPr>
          </a:p>
          <a:p>
            <a:r>
              <a:rPr lang="es-ES" sz="1200" kern="1200" dirty="0">
                <a:solidFill>
                  <a:schemeClr val="tx1"/>
                </a:solidFill>
                <a:effectLst/>
                <a:latin typeface="+mn-lt"/>
              </a:rPr>
              <a:t>Si no se puede facilitar a cada participante su propio dispositivo, pruebe a ponerlos en pareja, alternándolos en cada paso de la lección, de modo que ambos tengan la posibilidad de participar y de observar. Sugerimos que cada uno trabaje con los rompecabezas de forma individual.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s-ES" sz="1200" kern="1200" dirty="0">
                <a:solidFill>
                  <a:schemeClr val="tx1"/>
                </a:solidFill>
                <a:effectLst/>
                <a:latin typeface="+mn-lt"/>
              </a:rPr>
              <a:t>Transcurridos 15 minutos, felicite al grupo por los progresos realizados y por el código que hayan escrito.</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s-ES" dirty="0"/>
              <a:t>A los participantes que terminen el tutorial o estén más avanzados, invítelos a jugar a través del tutorial utilizando </a:t>
            </a:r>
            <a:r>
              <a:rPr lang="es-ES" b="1" dirty="0" err="1"/>
              <a:t>Diamond</a:t>
            </a:r>
            <a:r>
              <a:rPr lang="es-ES" b="1" dirty="0"/>
              <a:t> </a:t>
            </a:r>
            <a:r>
              <a:rPr lang="es-ES" b="1" dirty="0" err="1"/>
              <a:t>Path</a:t>
            </a:r>
            <a:r>
              <a:rPr lang="es-ES" dirty="0"/>
              <a:t>, que incluye problemas de codificación adicionales que deberán resolver para conseguir el diamante del nivel.</a:t>
            </a:r>
            <a:endParaRPr lang="es-ES"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dirty="0"/>
          </a:p>
          <a:p>
            <a:r>
              <a:rPr lang="es-ES"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s-ES"/>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dirty="0"/>
              <a:t>“Posiblemente todos sepáis ya que la codificación es lo que los humanos hacemos para dar instrucciones a la tecnología. Los ordenadores no entienden español, así que tenemos que darles órdenes en un lenguaje que comprendan. Ese lenguaje es el código. </a:t>
            </a:r>
            <a:r>
              <a:rPr lang="es-ES" dirty="0"/>
              <a:t>Lo que posiblemente no todos sepáis es que la codificación no es un tema limitado a los ingenieros de software y gente del mundo tecnológico. Codificar es una fabulosa técnica que cualquiera puede aprender”. </a:t>
            </a:r>
            <a:endParaRPr lang="es-ES" b="0" i="0" baseline="0" dirty="0"/>
          </a:p>
          <a:p>
            <a:endParaRPr lang="es-ES"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NOTA PARA EL INSTRUCTOR:</a:t>
            </a:r>
            <a:endParaRPr lang="es-ES"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baseline="0" dirty="0"/>
              <a:t>El vídeo se reproducirá automáticamente al pasar a la siguiente diapositiva. </a:t>
            </a:r>
            <a:endParaRPr lang="es-ES" b="1" u="sng" dirty="0"/>
          </a:p>
          <a:p>
            <a:endParaRPr lang="es-ES" b="1" u="sng" dirty="0"/>
          </a:p>
          <a:p>
            <a:r>
              <a:rPr lang="es-ES" b="1" u="sng" dirty="0"/>
              <a:t>OBJETIVO DE LA DIAPOSITIVA:</a:t>
            </a:r>
            <a:r>
              <a:rPr lang="es-ES" dirty="0"/>
              <a:t> </a:t>
            </a:r>
          </a:p>
          <a:p>
            <a:endParaRPr lang="es-ES" b="1" u="none" dirty="0"/>
          </a:p>
          <a:p>
            <a:r>
              <a:rPr lang="es-ES" b="0" u="none" dirty="0"/>
              <a:t>La siguiente sección tiene por objeto cambiar los prejuicios asociados con la codificación que tienen muchos jóvenes. </a:t>
            </a:r>
            <a:endParaRPr lang="es-ES" b="1" u="sng" dirty="0"/>
          </a:p>
          <a:p>
            <a:endParaRPr lang="es-ES" b="1" dirty="0"/>
          </a:p>
          <a:p>
            <a:r>
              <a:rPr lang="es-ES" b="1" u="sng" dirty="0"/>
              <a:t>INSTRUCCIONES RELATIVAS A LAS IMÁGENES DE ESTA DIAPOSITIVA:</a:t>
            </a:r>
          </a:p>
          <a:p>
            <a:r>
              <a:rPr lang="es-ES" sz="1200" b="0" u="none" kern="1200" baseline="0" dirty="0">
                <a:solidFill>
                  <a:schemeClr val="tx1"/>
                </a:solidFill>
                <a:effectLst/>
                <a:latin typeface="+mn-lt"/>
              </a:rPr>
              <a:t>Esta es una imagen de “El código binario de Hola mundo”, repetida 8 veces.</a:t>
            </a:r>
            <a:endParaRPr lang="es-ES"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s-ES"/>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endParaRPr lang="es-ES" b="0" u="none" dirty="0"/>
          </a:p>
          <a:p>
            <a:endParaRPr lang="es-ES" b="0" u="none" dirty="0"/>
          </a:p>
          <a:p>
            <a:r>
              <a:rPr lang="es-ES" dirty="0"/>
              <a:t>“Ahora, vayamos a code.org/Minecraft para buscar el tutorial “Minecraft </a:t>
            </a:r>
            <a:r>
              <a:rPr lang="es-ES" dirty="0" err="1"/>
              <a:t>Hour</a:t>
            </a:r>
            <a:r>
              <a:rPr lang="es-ES" dirty="0"/>
              <a:t> </a:t>
            </a:r>
            <a:r>
              <a:rPr lang="es-ES" dirty="0" err="1"/>
              <a:t>of</a:t>
            </a:r>
            <a:r>
              <a:rPr lang="es-ES" dirty="0"/>
              <a:t> </a:t>
            </a:r>
            <a:r>
              <a:rPr lang="es-ES" dirty="0" err="1"/>
              <a:t>Code</a:t>
            </a:r>
            <a:r>
              <a:rPr lang="es-ES" baseline="30000" dirty="0" err="1"/>
              <a:t>TM</a:t>
            </a:r>
            <a:r>
              <a:rPr lang="es-ES" dirty="0"/>
              <a:t> </a:t>
            </a:r>
            <a:r>
              <a:rPr lang="es-ES" dirty="0" err="1"/>
              <a:t>Hero’s</a:t>
            </a:r>
            <a:r>
              <a:rPr lang="es-ES" dirty="0"/>
              <a:t> </a:t>
            </a:r>
            <a:r>
              <a:rPr lang="es-ES" dirty="0" err="1"/>
              <a:t>Journey</a:t>
            </a:r>
            <a:r>
              <a:rPr lang="es-ES" dirty="0"/>
              <a:t>” y</a:t>
            </a:r>
            <a:r>
              <a:rPr lang="es-ES" b="0" u="none" baseline="0" dirty="0"/>
              <a:t> ¡EMPECEMOS!”.</a:t>
            </a:r>
            <a:endParaRPr lang="es-ES" b="1" u="sng" dirty="0"/>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Dar tiempo a los participantes para acceder al tutorial.</a:t>
            </a:r>
          </a:p>
          <a:p>
            <a:pPr marL="0" marR="0" indent="0" algn="l" defTabSz="914400" rtl="0" eaLnBrk="1" fontAlgn="auto" latinLnBrk="0" hangingPunct="1">
              <a:lnSpc>
                <a:spcPct val="100000"/>
              </a:lnSpc>
              <a:spcBef>
                <a:spcPts val="0"/>
              </a:spcBef>
              <a:spcAft>
                <a:spcPts val="0"/>
              </a:spcAft>
              <a:buClrTx/>
              <a:buSzTx/>
              <a:buFontTx/>
              <a:buNone/>
              <a:tabLst/>
              <a:defRPr/>
            </a:pPr>
            <a:endParaRPr lang="es-ES" b="0" u="none" baseline="0" dirty="0"/>
          </a:p>
          <a:p>
            <a:r>
              <a:rPr lang="es-ES" b="1" u="sng" baseline="0" dirty="0"/>
              <a:t>NOTA PARA EL INSTRUCTOR: </a:t>
            </a:r>
          </a:p>
          <a:p>
            <a:pPr marL="628650" lvl="1" indent="-171450">
              <a:buFont typeface="Arial"/>
              <a:buChar char="•"/>
            </a:pPr>
            <a:r>
              <a:rPr lang="es-ES" dirty="0"/>
              <a:t>Mantenga la diapositiva activa durante el tutorial y continúe con la siguiente solo cuando el grupo esté cerca del final del tutorial</a:t>
            </a:r>
          </a:p>
          <a:p>
            <a:pPr marL="628650" lvl="1" indent="-171450">
              <a:buFont typeface="Arial"/>
              <a:buChar char="•"/>
            </a:pPr>
            <a:r>
              <a:rPr lang="es-ES" sz="1200" kern="1200" dirty="0">
                <a:solidFill>
                  <a:schemeClr val="tx1"/>
                </a:solidFill>
                <a:effectLst/>
                <a:latin typeface="+mn-lt"/>
              </a:rPr>
              <a:t>Si los participantes inician sesión en el tutorial, se guardarán sus progresos en los niveles y podrán volver a conectarse si no terminan. </a:t>
            </a:r>
          </a:p>
          <a:p>
            <a:pPr marL="628650" lvl="1" indent="-171450">
              <a:buFont typeface="Arial"/>
              <a:buChar char="•"/>
            </a:pPr>
            <a:r>
              <a:rPr lang="es-ES" sz="1200" kern="1200" dirty="0">
                <a:solidFill>
                  <a:schemeClr val="tx1"/>
                </a:solidFill>
                <a:effectLst/>
                <a:latin typeface="+mn-lt"/>
              </a:rPr>
              <a:t>Dado que hay un amplio margen para crear lo que cada uno quiera, tenga presente los riesgos asociados con los contenidos generados por usuarios jóvenes.</a:t>
            </a:r>
            <a:endParaRPr lang="es-ES" baseline="0" dirty="0"/>
          </a:p>
          <a:p>
            <a:pPr marL="0" lvl="0" indent="0">
              <a:buFont typeface="Arial"/>
              <a:buNone/>
            </a:pPr>
            <a:endParaRPr lang="es-ES" baseline="0" dirty="0">
              <a:highlight>
                <a:srgbClr val="FFFF00"/>
              </a:highlight>
            </a:endParaRPr>
          </a:p>
          <a:p>
            <a:pPr marL="0" lvl="0" indent="0">
              <a:buFont typeface="Arial"/>
              <a:buNone/>
            </a:pPr>
            <a:r>
              <a:rPr lang="es-ES" b="1" u="sng" baseline="0" dirty="0">
                <a:highlight>
                  <a:srgbClr val="FFFF00"/>
                </a:highlight>
              </a:rPr>
              <a:t>SI TIENE POCO TIEMPO:</a:t>
            </a:r>
          </a:p>
          <a:p>
            <a:pPr marL="628650" lvl="1" indent="-171450">
              <a:buFont typeface="Arial"/>
              <a:buChar char="•"/>
            </a:pPr>
            <a:r>
              <a:rPr lang="es-ES" sz="1200" kern="1200" dirty="0">
                <a:solidFill>
                  <a:schemeClr val="tx1"/>
                </a:solidFill>
                <a:effectLst/>
                <a:highlight>
                  <a:srgbClr val="FFFF00"/>
                </a:highlight>
                <a:latin typeface="+mn-lt"/>
              </a:rPr>
              <a:t>Resuelva tantos rompecabezas como pueda. Los jóvenes que mejor dominen la tecnología pueden resolverlos todos en 50 o 60 minutos.</a:t>
            </a:r>
          </a:p>
          <a:p>
            <a:pPr marL="628650" lvl="1" indent="-171450">
              <a:buFont typeface="Arial"/>
              <a:buChar char="•"/>
            </a:pPr>
            <a:r>
              <a:rPr lang="es-ES" sz="1200" kern="1200" dirty="0">
                <a:solidFill>
                  <a:schemeClr val="tx1"/>
                </a:solidFill>
                <a:effectLst/>
                <a:highlight>
                  <a:srgbClr val="FFFF00"/>
                </a:highlight>
                <a:latin typeface="+mn-lt"/>
              </a:rPr>
              <a:t>Felicite a los asistentes por sus logros, y explíqueles que pueden seguir codificando desde casa.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u="sng" baseline="0" dirty="0">
                <a:highlight>
                  <a:srgbClr val="FFFF00"/>
                </a:highlight>
              </a:rPr>
              <a:t>SI TIENE TIEMPO ADICIONAL:</a:t>
            </a:r>
          </a:p>
          <a:p>
            <a:pPr marL="628650" lvl="1" indent="-171450">
              <a:buFont typeface="Arial" panose="020B0604020202020204" pitchFamily="34" charset="0"/>
              <a:buChar char="•"/>
            </a:pPr>
            <a:r>
              <a:rPr lang="es-ES" sz="1200" kern="1200" dirty="0">
                <a:solidFill>
                  <a:schemeClr val="tx1"/>
                </a:solidFill>
                <a:effectLst/>
                <a:latin typeface="+mn-lt"/>
              </a:rPr>
              <a:t>diga a los participantes que continúen creando sobre a base del rompecabezas final, para incrementar el tiempo de juego. </a:t>
            </a:r>
          </a:p>
          <a:p>
            <a:pPr marL="628650" lvl="1" indent="-171450">
              <a:buFont typeface="Arial" panose="020B0604020202020204" pitchFamily="34" charset="0"/>
              <a:buChar char="•"/>
            </a:pPr>
            <a:r>
              <a:rPr lang="es-ES" sz="1200" kern="1200" dirty="0">
                <a:solidFill>
                  <a:schemeClr val="tx1"/>
                </a:solidFill>
                <a:effectLst/>
                <a:latin typeface="+mn-lt"/>
              </a:rPr>
              <a:t>Diga a los participantes que vuelvan sobre cada uno de los rompecabezas y desafíelos a resolverlos de distinta manera. Esto refuerza la diversión y ofrece oportunidades interesantes de iteración y experimentación.</a:t>
            </a:r>
          </a:p>
          <a:p>
            <a:pPr marL="628650" lvl="1" indent="-171450">
              <a:buFont typeface="Arial" panose="020B0604020202020204" pitchFamily="34" charset="0"/>
              <a:buChar char="•"/>
            </a:pPr>
            <a:r>
              <a:rPr lang="es-ES" sz="1200" b="0" u="none" kern="1200" dirty="0">
                <a:solidFill>
                  <a:schemeClr val="tx1"/>
                </a:solidFill>
                <a:effectLst/>
                <a:latin typeface="+mn-lt"/>
              </a:rPr>
              <a:t>Explique a los participantes que pueden jugar con “Minecraft Hour </a:t>
            </a:r>
            <a:r>
              <a:rPr lang="es-ES" sz="1200" b="0" u="none" kern="1200" dirty="0" err="1">
                <a:solidFill>
                  <a:schemeClr val="tx1"/>
                </a:solidFill>
                <a:effectLst/>
                <a:latin typeface="+mn-lt"/>
              </a:rPr>
              <a:t>of</a:t>
            </a:r>
            <a:r>
              <a:rPr lang="es-ES" sz="1200" b="0" u="none" kern="1200" dirty="0">
                <a:solidFill>
                  <a:schemeClr val="tx1"/>
                </a:solidFill>
                <a:effectLst/>
                <a:latin typeface="+mn-lt"/>
              </a:rPr>
              <a:t> </a:t>
            </a:r>
            <a:r>
              <a:rPr lang="es-ES" sz="1200" b="0" u="none" kern="1200" dirty="0" err="1">
                <a:solidFill>
                  <a:schemeClr val="tx1"/>
                </a:solidFill>
                <a:effectLst/>
                <a:latin typeface="+mn-lt"/>
              </a:rPr>
              <a:t>Code</a:t>
            </a:r>
            <a:r>
              <a:rPr lang="es-ES" baseline="30000" dirty="0" err="1"/>
              <a:t>TM</a:t>
            </a:r>
            <a:r>
              <a:rPr lang="es-ES" sz="1200" b="0" u="none" kern="1200" dirty="0">
                <a:solidFill>
                  <a:schemeClr val="tx1"/>
                </a:solidFill>
                <a:effectLst/>
                <a:latin typeface="+mn-lt"/>
              </a:rPr>
              <a:t> Adventurer” o con “Minecraft Hour </a:t>
            </a:r>
            <a:r>
              <a:rPr lang="es-ES" sz="1200" b="0" u="none" kern="1200" dirty="0" err="1">
                <a:solidFill>
                  <a:schemeClr val="tx1"/>
                </a:solidFill>
                <a:effectLst/>
                <a:latin typeface="+mn-lt"/>
              </a:rPr>
              <a:t>of</a:t>
            </a:r>
            <a:r>
              <a:rPr lang="es-ES" sz="1200" b="0" u="none" kern="1200" dirty="0">
                <a:solidFill>
                  <a:schemeClr val="tx1"/>
                </a:solidFill>
                <a:effectLst/>
                <a:latin typeface="+mn-lt"/>
              </a:rPr>
              <a:t> </a:t>
            </a:r>
            <a:r>
              <a:rPr lang="es-ES" sz="1200" b="0" u="none" kern="1200" dirty="0" err="1">
                <a:solidFill>
                  <a:schemeClr val="tx1"/>
                </a:solidFill>
                <a:effectLst/>
                <a:latin typeface="+mn-lt"/>
              </a:rPr>
              <a:t>Code</a:t>
            </a:r>
            <a:r>
              <a:rPr lang="es-ES" baseline="30000" dirty="0" err="1"/>
              <a:t>TM</a:t>
            </a:r>
            <a:r>
              <a:rPr lang="es-ES" sz="1200" b="0" u="none" kern="1200" dirty="0">
                <a:solidFill>
                  <a:schemeClr val="tx1"/>
                </a:solidFill>
                <a:effectLst/>
                <a:latin typeface="+mn-lt"/>
              </a:rPr>
              <a:t> Designer”.</a:t>
            </a:r>
            <a:endParaRPr lang="es-ES" b="0" u="none" dirty="0"/>
          </a:p>
          <a:p>
            <a:endParaRPr lang="es-E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s-ES"/>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u="none" dirty="0"/>
              <a:t>“¡Muy bien! Solo os quedan 5 minutos para terminar”</a:t>
            </a:r>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endParaRPr lang="es-ES"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r>
              <a:rPr lang="es-ES" b="0" u="none" dirty="0"/>
              <a:t>Avisar a los participantes que el tiempo casi ha concluido y que el tutorial está por terminar.</a:t>
            </a:r>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Para esta imagen hemos incluido un archivo .</a:t>
            </a:r>
            <a:r>
              <a:rPr lang="es-ES" sz="1200" kern="1200" dirty="0" err="1">
                <a:solidFill>
                  <a:schemeClr val="tx1"/>
                </a:solidFill>
                <a:effectLst/>
                <a:latin typeface="+mn-lt"/>
              </a:rPr>
              <a:t>jpg</a:t>
            </a:r>
            <a:r>
              <a:rPr lang="es-ES" sz="1200" kern="1200" dirty="0">
                <a:solidFill>
                  <a:schemeClr val="tx1"/>
                </a:solidFill>
                <a:effectLst/>
                <a:latin typeface="+mn-lt"/>
              </a:rPr>
              <a:t> que muestra a un grupo de amigos compartiendo su tiempo y sus intereses. </a:t>
            </a:r>
            <a:r>
              <a:rPr lang="es-ES" sz="1200" i="0" kern="1200" baseline="0" dirty="0">
                <a:solidFill>
                  <a:schemeClr val="tx1"/>
                </a:solidFill>
                <a:effectLst/>
                <a:latin typeface="+mn-lt"/>
              </a:rPr>
              <a:t>Es importante incluir diversión y amistad para mantener a los participantes motivados y entusiasmados con la experiencia.</a:t>
            </a:r>
            <a:endParaRPr lang="es-E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 va a cambiar esta imagen, tendrá que asegurarse de que la nueva se ajuste a los siguientes criterios: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s-ES" sz="1200" kern="1200" dirty="0">
                <a:solidFill>
                  <a:schemeClr val="tx1"/>
                </a:solidFill>
                <a:effectLst/>
                <a:latin typeface="+mn-lt"/>
              </a:rPr>
              <a:t>Una imagen fija o un .gif divertido de algo que signifique que el tutorial está a punto de terminar y que mantenga el interés de los participantes.</a:t>
            </a:r>
            <a:endParaRPr lang="es-ES"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es-ES"/>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endParaRPr lang="es-ES" b="1" u="sng" dirty="0"/>
          </a:p>
          <a:p>
            <a:r>
              <a:rPr lang="es-ES" b="0" u="none" baseline="0" dirty="0"/>
              <a:t>“Volvamos a la conversación que tuvimos al principio. ¿Han cambiado vuestras opiniones sobre la codificación?”</a:t>
            </a:r>
          </a:p>
          <a:p>
            <a:pPr marL="628650" lvl="1" indent="-171450">
              <a:buFont typeface="Arial"/>
              <a:buChar char="•"/>
            </a:pPr>
            <a:r>
              <a:rPr lang="es-ES" dirty="0"/>
              <a:t>¿Cómo responderíais a la pregunta “¿Qué es la codificación” si os lo preguntase un familiar o amigo?</a:t>
            </a:r>
          </a:p>
          <a:p>
            <a:pPr marL="628650" lvl="1" indent="-171450">
              <a:buFont typeface="Arial"/>
              <a:buChar char="•"/>
            </a:pPr>
            <a:r>
              <a:rPr lang="es-ES" dirty="0"/>
              <a:t>¿Qué habéis aprendido?</a:t>
            </a:r>
          </a:p>
          <a:p>
            <a:pPr marL="628650" lvl="1" indent="-171450">
              <a:buFont typeface="Arial"/>
              <a:buChar char="•"/>
            </a:pPr>
            <a:r>
              <a:rPr lang="es-ES" dirty="0"/>
              <a:t>¿Qué es lo que os resultó más difícil? ¿Qué hicisteis cuando os quedasteis atascados? ¿Y eso por qué es importante? [motiva la perseverancia]</a:t>
            </a:r>
          </a:p>
          <a:p>
            <a:pPr marL="628650" lvl="1" indent="-171450">
              <a:buFont typeface="Arial"/>
              <a:buChar char="•"/>
            </a:pPr>
            <a:r>
              <a:rPr lang="es-ES" dirty="0"/>
              <a:t>¿Por qué es creativa la codificación? [conectar la codificación con otras formas de ser creativos, como cantar, bailar, crear, etc.]</a:t>
            </a:r>
          </a:p>
          <a:p>
            <a:pPr marL="628650" lvl="1" indent="-171450">
              <a:buFont typeface="Arial"/>
              <a:buChar char="•"/>
            </a:pPr>
            <a:r>
              <a:rPr lang="es-ES" dirty="0"/>
              <a:t>¿Quién puede trabajar en la codificación? [desmentir los mitos que dicen que es para chicos, los que son buenos en matemáticas, etc.]</a:t>
            </a:r>
          </a:p>
          <a:p>
            <a:endParaRPr lang="es-ES" b="1" u="sng" dirty="0"/>
          </a:p>
          <a:p>
            <a:r>
              <a:rPr lang="es-ES" b="1" u="sng" dirty="0"/>
              <a:t>OBJETIVO DE LA DIAPOSITIVA:</a:t>
            </a:r>
          </a:p>
          <a:p>
            <a:endParaRPr lang="es-ES" b="1" dirty="0"/>
          </a:p>
          <a:p>
            <a:r>
              <a:rPr lang="es-ES" b="0" dirty="0"/>
              <a:t>Volver a la pregunta inicial y ver cómo han cambiado las ideas preconcebidas acerca de la codificación.</a:t>
            </a:r>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dirty="0">
              <a:effectLst/>
            </a:endParaRPr>
          </a:p>
          <a:p>
            <a:r>
              <a:rPr lang="es-ES" dirty="0">
                <a:effectLst/>
              </a:rPr>
              <a:t>N/A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es-ES"/>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r>
              <a:rPr lang="es-ES" b="0" u="none" dirty="0"/>
              <a:t>“¿Qué pensáis que podríais crear con la codificación?</a:t>
            </a:r>
            <a:r>
              <a:rPr lang="es-ES" dirty="0"/>
              <a:t> </a:t>
            </a:r>
            <a:r>
              <a:rPr lang="es-ES" sz="1200" kern="1200" dirty="0">
                <a:solidFill>
                  <a:schemeClr val="tx1"/>
                </a:solidFill>
                <a:effectLst/>
                <a:latin typeface="+mn-lt"/>
              </a:rPr>
              <a:t>La codificación puede aplicarse a cualquier cosa que os interese”.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*EJEMPLOS QUE PUEDE MENCIONAR</a:t>
            </a:r>
            <a:endParaRPr lang="es-ES" dirty="0"/>
          </a:p>
          <a:p>
            <a:pPr marL="628650" lvl="1" indent="-171450">
              <a:buFont typeface="Arial"/>
              <a:buChar char="•"/>
            </a:pPr>
            <a:r>
              <a:rPr dirty="0"/>
              <a:t>Si </a:t>
            </a:r>
            <a:r>
              <a:rPr dirty="0" err="1"/>
              <a:t>os</a:t>
            </a:r>
            <a:r>
              <a:rPr dirty="0"/>
              <a:t> </a:t>
            </a:r>
            <a:r>
              <a:rPr dirty="0" err="1"/>
              <a:t>interesa</a:t>
            </a:r>
            <a:r>
              <a:rPr dirty="0"/>
              <a:t> el </a:t>
            </a:r>
            <a:r>
              <a:rPr lang="es-ES" b="1" dirty="0"/>
              <a:t>voluntariado</a:t>
            </a:r>
            <a:r>
              <a:rPr dirty="0"/>
              <a:t>, </a:t>
            </a:r>
            <a:r>
              <a:rPr dirty="0" err="1"/>
              <a:t>podéis</a:t>
            </a:r>
            <a:r>
              <a:rPr dirty="0"/>
              <a:t> </a:t>
            </a:r>
            <a:r>
              <a:rPr dirty="0" err="1"/>
              <a:t>crear</a:t>
            </a:r>
            <a:r>
              <a:rPr dirty="0"/>
              <a:t> un sitio web que </a:t>
            </a:r>
            <a:r>
              <a:rPr dirty="0" err="1"/>
              <a:t>contribuya</a:t>
            </a:r>
            <a:r>
              <a:rPr dirty="0"/>
              <a:t> a la </a:t>
            </a:r>
            <a:r>
              <a:rPr dirty="0" err="1"/>
              <a:t>captación</a:t>
            </a:r>
            <a:r>
              <a:rPr dirty="0"/>
              <a:t> de </a:t>
            </a:r>
            <a:r>
              <a:rPr dirty="0" err="1"/>
              <a:t>compañeros</a:t>
            </a:r>
            <a:r>
              <a:rPr dirty="0"/>
              <a:t> y </a:t>
            </a:r>
            <a:r>
              <a:rPr dirty="0" err="1"/>
              <a:t>otras</a:t>
            </a:r>
            <a:r>
              <a:rPr dirty="0"/>
              <a:t> personas para la </a:t>
            </a:r>
            <a:r>
              <a:rPr dirty="0" err="1"/>
              <a:t>realización</a:t>
            </a:r>
            <a:r>
              <a:rPr dirty="0"/>
              <a:t> de </a:t>
            </a:r>
            <a:r>
              <a:rPr dirty="0" err="1"/>
              <a:t>proyectos</a:t>
            </a:r>
            <a:r>
              <a:rPr dirty="0"/>
              <a:t>.</a:t>
            </a:r>
            <a:endParaRPr lang="es-ES" dirty="0">
              <a:effectLst/>
            </a:endParaRPr>
          </a:p>
          <a:p>
            <a:pPr marL="628650" lvl="1" indent="-171450">
              <a:buFont typeface="Arial"/>
              <a:buChar char="•"/>
            </a:pPr>
            <a:r>
              <a:rPr dirty="0"/>
              <a:t>Si lo que </a:t>
            </a:r>
            <a:r>
              <a:rPr dirty="0" err="1"/>
              <a:t>os</a:t>
            </a:r>
            <a:r>
              <a:rPr dirty="0"/>
              <a:t> </a:t>
            </a:r>
            <a:r>
              <a:rPr dirty="0" err="1"/>
              <a:t>gusta</a:t>
            </a:r>
            <a:r>
              <a:rPr dirty="0"/>
              <a:t> son </a:t>
            </a:r>
            <a:r>
              <a:rPr dirty="0" err="1"/>
              <a:t>los</a:t>
            </a:r>
            <a:r>
              <a:rPr dirty="0"/>
              <a:t> </a:t>
            </a:r>
            <a:r>
              <a:rPr lang="es-ES" b="1" dirty="0"/>
              <a:t>deportes</a:t>
            </a:r>
            <a:r>
              <a:rPr dirty="0"/>
              <a:t>, </a:t>
            </a:r>
            <a:r>
              <a:rPr dirty="0" err="1"/>
              <a:t>podéis</a:t>
            </a:r>
            <a:r>
              <a:rPr dirty="0"/>
              <a:t> </a:t>
            </a:r>
            <a:r>
              <a:rPr dirty="0" err="1"/>
              <a:t>diseñar</a:t>
            </a:r>
            <a:r>
              <a:rPr dirty="0"/>
              <a:t> </a:t>
            </a:r>
            <a:r>
              <a:rPr dirty="0" err="1"/>
              <a:t>una</a:t>
            </a:r>
            <a:r>
              <a:rPr dirty="0"/>
              <a:t> app que </a:t>
            </a:r>
            <a:r>
              <a:rPr dirty="0" err="1"/>
              <a:t>presente</a:t>
            </a:r>
            <a:r>
              <a:rPr dirty="0"/>
              <a:t> </a:t>
            </a:r>
            <a:r>
              <a:rPr dirty="0" err="1"/>
              <a:t>datos</a:t>
            </a:r>
            <a:r>
              <a:rPr dirty="0"/>
              <a:t> </a:t>
            </a:r>
            <a:r>
              <a:rPr dirty="0" err="1"/>
              <a:t>estadísticos</a:t>
            </a:r>
            <a:r>
              <a:rPr dirty="0"/>
              <a:t> de </a:t>
            </a:r>
            <a:r>
              <a:rPr dirty="0" err="1"/>
              <a:t>vuestro</a:t>
            </a:r>
            <a:r>
              <a:rPr dirty="0"/>
              <a:t> </a:t>
            </a:r>
            <a:r>
              <a:rPr dirty="0" err="1"/>
              <a:t>equipo</a:t>
            </a:r>
            <a:r>
              <a:rPr dirty="0"/>
              <a:t> </a:t>
            </a:r>
            <a:r>
              <a:rPr dirty="0" err="1"/>
              <a:t>favorito</a:t>
            </a:r>
            <a:r>
              <a:rPr dirty="0"/>
              <a:t>.</a:t>
            </a:r>
            <a:endParaRPr lang="es-ES" dirty="0">
              <a:effectLst/>
            </a:endParaRPr>
          </a:p>
          <a:p>
            <a:pPr marL="628650" lvl="1" indent="-171450">
              <a:buFont typeface="Arial"/>
              <a:buChar char="•"/>
            </a:pPr>
            <a:r>
              <a:rPr dirty="0"/>
              <a:t>Si </a:t>
            </a:r>
            <a:r>
              <a:rPr dirty="0" err="1"/>
              <a:t>os</a:t>
            </a:r>
            <a:r>
              <a:rPr dirty="0"/>
              <a:t> </a:t>
            </a:r>
            <a:r>
              <a:rPr dirty="0" err="1"/>
              <a:t>va</a:t>
            </a:r>
            <a:r>
              <a:rPr dirty="0"/>
              <a:t> la </a:t>
            </a:r>
            <a:r>
              <a:rPr lang="es-ES" b="1" dirty="0"/>
              <a:t>música</a:t>
            </a:r>
            <a:r>
              <a:rPr dirty="0"/>
              <a:t>, </a:t>
            </a:r>
            <a:r>
              <a:rPr dirty="0" err="1"/>
              <a:t>podéis</a:t>
            </a:r>
            <a:r>
              <a:rPr dirty="0"/>
              <a:t> </a:t>
            </a:r>
            <a:r>
              <a:rPr dirty="0" err="1"/>
              <a:t>crear</a:t>
            </a:r>
            <a:r>
              <a:rPr dirty="0"/>
              <a:t> un sitio web para </a:t>
            </a:r>
            <a:r>
              <a:rPr dirty="0" err="1"/>
              <a:t>compartir</a:t>
            </a:r>
            <a:r>
              <a:rPr dirty="0"/>
              <a:t> </a:t>
            </a:r>
            <a:r>
              <a:rPr dirty="0" err="1"/>
              <a:t>listas</a:t>
            </a:r>
            <a:r>
              <a:rPr dirty="0"/>
              <a:t> de </a:t>
            </a:r>
            <a:r>
              <a:rPr dirty="0" err="1"/>
              <a:t>reproducción</a:t>
            </a:r>
            <a:r>
              <a:rPr dirty="0"/>
              <a:t> y </a:t>
            </a:r>
            <a:r>
              <a:rPr dirty="0" err="1"/>
              <a:t>reseñas</a:t>
            </a:r>
            <a:r>
              <a:rPr dirty="0"/>
              <a:t> con </a:t>
            </a:r>
            <a:r>
              <a:rPr dirty="0" err="1"/>
              <a:t>los</a:t>
            </a:r>
            <a:r>
              <a:rPr dirty="0"/>
              <a:t> amigos. </a:t>
            </a:r>
            <a:endParaRPr lang="es-ES" dirty="0">
              <a:effectLst/>
            </a:endParaRPr>
          </a:p>
          <a:p>
            <a:endParaRPr lang="es-ES" b="1" u="sng" dirty="0"/>
          </a:p>
          <a:p>
            <a:r>
              <a:rPr lang="es-ES" b="1" u="sng" dirty="0"/>
              <a:t>OBJETIVO DE LA DIAPOSITIVA:</a:t>
            </a:r>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Hacer hincapié en las posibilidades ilimitadas de la codificación. </a:t>
            </a:r>
            <a:r>
              <a:rPr lang="es-ES" sz="1200" kern="1200" dirty="0">
                <a:solidFill>
                  <a:schemeClr val="tx1"/>
                </a:solidFill>
                <a:effectLst/>
                <a:latin typeface="+mn-lt"/>
              </a:rPr>
              <a:t>Esta es la oportunidad de alimentar las pasiones de los participantes e intentar destacar cómo pueden aplicar la codificación a sus gustos y preferencias. </a:t>
            </a:r>
            <a:endParaRPr lang="es-ES" b="0" u="none" dirty="0"/>
          </a:p>
          <a:p>
            <a:endParaRPr lang="es-ES" b="1"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es-ES"/>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“Ahora que sabéis cómo ser expertos en codificación, voy a recomendaros recursos adicionales. Aseguraos de apuntar estos enlaces y... ¡seguid codificando!”.</a:t>
            </a:r>
          </a:p>
          <a:p>
            <a:endParaRPr lang="es-ES" b="1" u="sng" dirty="0"/>
          </a:p>
          <a:p>
            <a:r>
              <a:rPr lang="es-ES" b="1" u="sng" dirty="0"/>
              <a:t>OBJETIVO DE LA DIAPOSITIVA:</a:t>
            </a:r>
          </a:p>
          <a:p>
            <a:endParaRPr lang="es-ES" b="1" u="sng" dirty="0"/>
          </a:p>
          <a:p>
            <a:r>
              <a:rPr lang="es-ES" b="0" u="none" dirty="0"/>
              <a:t>Propiciar que los jóvenes avancen a la siguiente fase de la codificación.</a:t>
            </a:r>
          </a:p>
          <a:p>
            <a:endParaRPr lang="es-ES" b="0" u="none" baseline="0" dirty="0"/>
          </a:p>
          <a:p>
            <a:r>
              <a:rPr lang="es-ES" b="1" u="sng" baseline="0" dirty="0"/>
              <a:t>NOTA PARA EL INSTRUCTOR:</a:t>
            </a:r>
          </a:p>
          <a:p>
            <a:r>
              <a:rPr lang="es-ES" sz="1200" kern="1200" dirty="0">
                <a:solidFill>
                  <a:schemeClr val="tx1"/>
                </a:solidFill>
                <a:effectLst/>
                <a:latin typeface="+mn-lt"/>
              </a:rPr>
              <a:t>Los participantes podrán acceder a sus </a:t>
            </a:r>
            <a:r>
              <a:rPr lang="es-ES" sz="1200" b="1" kern="1200" dirty="0">
                <a:solidFill>
                  <a:schemeClr val="tx1"/>
                </a:solidFill>
                <a:effectLst/>
                <a:latin typeface="+mn-lt"/>
              </a:rPr>
              <a:t>certificados de Hour of Code</a:t>
            </a:r>
            <a:r>
              <a:rPr lang="es-ES" sz="1200" b="1" kern="1200" baseline="30000" dirty="0">
                <a:solidFill>
                  <a:schemeClr val="tx1"/>
                </a:solidFill>
                <a:effectLst/>
                <a:latin typeface="+mn-lt"/>
              </a:rPr>
              <a:t>TM</a:t>
            </a:r>
            <a:r>
              <a:rPr lang="es-ES" sz="1200" kern="1200" dirty="0">
                <a:solidFill>
                  <a:schemeClr val="tx1"/>
                </a:solidFill>
                <a:effectLst/>
                <a:latin typeface="+mn-lt"/>
              </a:rPr>
              <a:t> en cualquier momento después de haber iniciado el tutorial y tras el evento Hour of Code</a:t>
            </a:r>
            <a:r>
              <a:rPr lang="es-ES" sz="1200" kern="1200" baseline="30000" dirty="0">
                <a:solidFill>
                  <a:schemeClr val="tx1"/>
                </a:solidFill>
                <a:effectLst/>
                <a:latin typeface="+mn-lt"/>
              </a:rPr>
              <a:t>TM</a:t>
            </a:r>
            <a:r>
              <a:rPr lang="es-ES" sz="1200" kern="1200" dirty="0">
                <a:solidFill>
                  <a:schemeClr val="tx1"/>
                </a:solidFill>
                <a:effectLst/>
                <a:latin typeface="+mn-lt"/>
              </a:rPr>
              <a:t>, en code.org.</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Ajuste lo que vaya a incluir en la diapositiva de recursos adicionales en función de las características de los participantes:</a:t>
            </a:r>
          </a:p>
          <a:p>
            <a:endParaRPr lang="es-ES" sz="1200" b="1" u="none" kern="1200" dirty="0">
              <a:solidFill>
                <a:schemeClr val="tx1"/>
              </a:solidFill>
              <a:effectLst/>
              <a:latin typeface="+mn-lt"/>
              <a:ea typeface="+mn-ea"/>
              <a:cs typeface="+mn-cs"/>
            </a:endParaRPr>
          </a:p>
          <a:p>
            <a:r>
              <a:rPr lang="es-ES" sz="1200" b="1" u="none" kern="1200" dirty="0">
                <a:solidFill>
                  <a:schemeClr val="tx1"/>
                </a:solidFill>
                <a:effectLst/>
                <a:latin typeface="+mn-lt"/>
              </a:rPr>
              <a:t>Los participantes pueden cargar sus codificaciones en Minecraft: Education Edition o Minecraft en Windows 10, si estuviese disponible.</a:t>
            </a:r>
          </a:p>
          <a:p>
            <a:r>
              <a:rPr lang="es-ES" sz="1200" b="0" u="none" kern="1200" dirty="0">
                <a:solidFill>
                  <a:schemeClr val="tx1"/>
                </a:solidFill>
                <a:effectLst/>
                <a:latin typeface="+mn-lt"/>
              </a:rPr>
              <a:t>Los participantes pueden utilizar Code Studio para exportar sus codificaciones al juego real y ver cómo cobran vida.</a:t>
            </a:r>
          </a:p>
          <a:p>
            <a:endParaRPr lang="es-ES"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kern="1200" dirty="0">
                <a:solidFill>
                  <a:schemeClr val="tx1"/>
                </a:solidFill>
                <a:effectLst/>
                <a:latin typeface="+mn-lt"/>
              </a:rPr>
              <a:t>Explore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Minecraft: Education Edition ha sido diseñado para instituciones educativas, e incluye herramientas para gestión de aulas, planes de lecciones, etc. </a:t>
            </a:r>
            <a:r>
              <a:rPr lang="es-ES" dirty="0"/>
              <a:t>Consulte más información en </a:t>
            </a:r>
            <a:r>
              <a:rPr lang="en-US" sz="1200" u="sng" kern="1200" dirty="0">
                <a:solidFill>
                  <a:schemeClr val="tx1"/>
                </a:solidFill>
                <a:effectLst/>
                <a:latin typeface="+mn-lt"/>
                <a:ea typeface="+mn-ea"/>
                <a:cs typeface="+mn-cs"/>
                <a:hlinkClick r:id="rId3"/>
              </a:rPr>
              <a:t>https://education.minecraft.net</a:t>
            </a:r>
            <a:r>
              <a:rPr lang="es-ES" dirty="0"/>
              <a:t>.</a:t>
            </a:r>
            <a:r>
              <a:rPr lang="en-US" dirty="0"/>
              <a:t>
</a:t>
            </a:r>
            <a:endParaRPr lang="es-E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kern="1200" dirty="0">
                <a:solidFill>
                  <a:schemeClr val="tx1"/>
                </a:solidFill>
                <a:effectLst/>
                <a:latin typeface="+mn-lt"/>
              </a:rPr>
              <a:t>Explore formas de propiciar las aptitudes digitales, desde los conocimientos básicos hasta la capacitación en ciencias informáticas en su comunidad</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https://Microsoft.com/digitalskills  </a:t>
            </a:r>
          </a:p>
          <a:p>
            <a:endParaRPr lang="es-ES" b="0" u="none" dirty="0"/>
          </a:p>
          <a:p>
            <a:r>
              <a:rPr lang="es-ES" sz="1200" b="1" kern="1200" dirty="0">
                <a:solidFill>
                  <a:schemeClr val="tx1"/>
                </a:solidFill>
                <a:effectLst/>
                <a:latin typeface="+mn-lt"/>
              </a:rPr>
              <a:t>Code.org</a:t>
            </a:r>
            <a:r>
              <a:rPr lang="es-ES" dirty="0"/>
              <a:t> </a:t>
            </a:r>
            <a:r>
              <a:rPr lang="es-ES" sz="1200" b="1" kern="1200" dirty="0">
                <a:solidFill>
                  <a:schemeClr val="tx1"/>
                </a:solidFill>
                <a:effectLst/>
                <a:latin typeface="+mn-lt"/>
              </a:rPr>
              <a:t>(</a:t>
            </a:r>
            <a:r>
              <a:rPr lang="en-US" sz="1200" b="1" kern="1200" dirty="0">
                <a:solidFill>
                  <a:schemeClr val="tx1"/>
                </a:solidFill>
                <a:effectLst/>
                <a:latin typeface="+mn-lt"/>
                <a:ea typeface="+mn-ea"/>
                <a:cs typeface="+mn-cs"/>
                <a:hlinkClick r:id="rId4"/>
              </a:rPr>
              <a:t>https://code.org/educate</a:t>
            </a:r>
            <a:r>
              <a:rPr lang="es-ES" sz="1200" b="1" kern="1200" dirty="0">
                <a:solidFill>
                  <a:schemeClr val="tx1"/>
                </a:solidFill>
                <a:effectLst/>
                <a:latin typeface="+mn-lt"/>
              </a:rPr>
              <a:t>)</a:t>
            </a:r>
            <a:r>
              <a:rPr lang="es-ES" dirty="0"/>
              <a:t> Vaya más allá de </a:t>
            </a:r>
            <a:r>
              <a:rPr lang="es-ES" dirty="0" err="1"/>
              <a:t>Hour</a:t>
            </a:r>
            <a:r>
              <a:rPr lang="es-ES" dirty="0"/>
              <a:t> </a:t>
            </a:r>
            <a:r>
              <a:rPr lang="es-ES" dirty="0" err="1"/>
              <a:t>of</a:t>
            </a:r>
            <a:r>
              <a:rPr lang="es-ES" dirty="0"/>
              <a:t> </a:t>
            </a:r>
            <a:r>
              <a:rPr lang="es-ES" dirty="0" err="1"/>
              <a:t>Code</a:t>
            </a:r>
            <a:r>
              <a:rPr lang="es-ES" baseline="30000" dirty="0" err="1"/>
              <a:t>TM</a:t>
            </a:r>
            <a:r>
              <a:rPr lang="es-ES" dirty="0"/>
              <a:t> con las herramientas para educadores de Code.org.</a:t>
            </a:r>
            <a:r>
              <a:rPr lang="es-ES" sz="1200" kern="1200" dirty="0">
                <a:solidFill>
                  <a:schemeClr val="tx1"/>
                </a:solidFill>
                <a:effectLst/>
                <a:latin typeface="+mn-lt"/>
              </a:rPr>
              <a:t> No es necesaria experiencia para comenzar a enseñar ciencias de la informática a sus alumnos. Code.org ofrece planes de estudio y lecciones, programas de aprendizaje de excelente calidad profesional y multitud de excelentes herramientas para todos los niveles. ¡Todo lo que necesita y sin cargo! </a:t>
            </a:r>
            <a:r>
              <a:rPr lang="es-ES" dirty="0"/>
              <a:t>Vaya a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es-ES" dirty="0"/>
              <a:t>y elija el nivel con que desee comenzar.</a:t>
            </a:r>
          </a:p>
          <a:p>
            <a:r>
              <a:rPr lang="es-ES" sz="1200" kern="1200" dirty="0">
                <a:solidFill>
                  <a:schemeClr val="tx1"/>
                </a:solidFill>
                <a:effectLst/>
                <a:latin typeface="+mn-lt"/>
              </a:rPr>
              <a:t> </a:t>
            </a:r>
          </a:p>
          <a:p>
            <a:r>
              <a:rPr lang="es-ES"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es-ES" sz="1200" b="1" kern="1200" dirty="0">
                <a:solidFill>
                  <a:schemeClr val="tx1"/>
                </a:solidFill>
                <a:effectLst/>
                <a:latin typeface="+mn-lt"/>
              </a:rPr>
              <a:t>)</a:t>
            </a:r>
            <a:r>
              <a:rPr lang="es-ES" dirty="0"/>
              <a:t> ¿Lo pasó bien durante </a:t>
            </a:r>
            <a:r>
              <a:rPr lang="es-ES" dirty="0" err="1"/>
              <a:t>Hour</a:t>
            </a:r>
            <a:r>
              <a:rPr lang="es-ES" dirty="0"/>
              <a:t> </a:t>
            </a:r>
            <a:r>
              <a:rPr lang="es-ES" dirty="0" err="1"/>
              <a:t>of</a:t>
            </a:r>
            <a:r>
              <a:rPr lang="es-ES" dirty="0"/>
              <a:t> </a:t>
            </a:r>
            <a:r>
              <a:rPr lang="es-ES" dirty="0" err="1"/>
              <a:t>Code</a:t>
            </a:r>
            <a:r>
              <a:rPr lang="es-ES" baseline="30000" dirty="0" err="1"/>
              <a:t>TM</a:t>
            </a:r>
            <a:r>
              <a:rPr lang="es-ES" dirty="0"/>
              <a:t>?</a:t>
            </a:r>
            <a:r>
              <a:rPr lang="es-ES" sz="1200" kern="1200" dirty="0">
                <a:solidFill>
                  <a:schemeClr val="tx1"/>
                </a:solidFill>
                <a:effectLst/>
                <a:latin typeface="+mn-lt"/>
              </a:rPr>
              <a:t> ¡El mundo de las ciencias informáticas es ilimitado! Code Studio incluye rompecabezas, juegos y cursos para todas las edades. Aprenda a diseñar sus propios juegos y aplicaciones y compártalos con sus amigos. </a:t>
            </a:r>
            <a:r>
              <a:rPr lang="es-ES" dirty="0"/>
              <a:t>¡Vaya a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es-ES" dirty="0"/>
              <a:t>y empiece hoy mismo!</a:t>
            </a:r>
          </a:p>
          <a:p>
            <a:endParaRPr lang="es-ES" b="1" dirty="0"/>
          </a:p>
          <a:p>
            <a:endParaRPr lang="es-E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es-ES"/>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 </a:t>
            </a:r>
          </a:p>
          <a:p>
            <a:endParaRPr lang="es-ES" b="1" u="sng" dirty="0"/>
          </a:p>
          <a:p>
            <a:endParaRPr lang="es-ES" b="1" u="sng" dirty="0"/>
          </a:p>
          <a:p>
            <a:r>
              <a:rPr lang="es-ES" b="1" u="sng" dirty="0"/>
              <a:t>OBJETIVO DE LA DIAPOSITIVA:</a:t>
            </a:r>
            <a:r>
              <a:rPr lang="es-ES"/>
              <a:t> </a:t>
            </a:r>
          </a:p>
          <a:p>
            <a:endParaRPr lang="es-ES" b="0" u="none" baseline="0" dirty="0"/>
          </a:p>
          <a:p>
            <a:r>
              <a:rPr lang="es-ES" b="0" u="none" baseline="0" dirty="0"/>
              <a:t>Clausurar el evento</a:t>
            </a:r>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Si va a cambiar esta imagen, tendrá que asegurarse de que la nueva se ajuste a los siguientes criterios: </a:t>
            </a:r>
            <a:endParaRPr lang="es-ES" dirty="0"/>
          </a:p>
          <a:p>
            <a:pPr marL="628650" lvl="1" indent="-171450">
              <a:buFont typeface="Arial"/>
              <a:buChar char="•"/>
            </a:pPr>
            <a:r>
              <a:rPr lang="es-ES" sz="1200" kern="1200" dirty="0">
                <a:solidFill>
                  <a:schemeClr val="tx1"/>
                </a:solidFill>
                <a:effectLst/>
                <a:latin typeface="+mn-lt"/>
              </a:rPr>
              <a:t>Incluir personas de ambos sexos </a:t>
            </a:r>
          </a:p>
          <a:p>
            <a:pPr marL="628650" lvl="1" indent="-171450">
              <a:buFont typeface="Arial"/>
              <a:buChar char="•"/>
            </a:pPr>
            <a:r>
              <a:rPr lang="es-ES" sz="1200" kern="1200" dirty="0">
                <a:solidFill>
                  <a:schemeClr val="tx1"/>
                </a:solidFill>
                <a:effectLst/>
                <a:latin typeface="+mn-lt"/>
              </a:rPr>
              <a:t>Mostrar participantes pasándoselo bien </a:t>
            </a:r>
            <a:endParaRPr lang="es-ES" dirty="0">
              <a:effectLst/>
            </a:endParaRPr>
          </a:p>
          <a:p>
            <a:pPr marL="628650" lvl="1" indent="-171450">
              <a:buFont typeface="Arial"/>
              <a:buChar char="•"/>
            </a:pPr>
            <a:r>
              <a:rPr lang="es-ES" sz="1200" kern="1200" dirty="0">
                <a:solidFill>
                  <a:schemeClr val="tx1"/>
                </a:solidFill>
                <a:effectLst/>
                <a:latin typeface="+mn-lt"/>
              </a:rPr>
              <a:t>Debe contener a un grupo de personas, no solamente individuos </a:t>
            </a:r>
            <a:endParaRPr lang="es-ES"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es-ES"/>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Copyright 2017: </a:t>
            </a:r>
          </a:p>
          <a:p>
            <a:r>
              <a:rPr lang="es-ES" sz="1200" kern="1200" dirty="0">
                <a:solidFill>
                  <a:schemeClr val="tx1"/>
                </a:solidFill>
                <a:effectLst/>
                <a:latin typeface="+mn-lt"/>
              </a:rPr>
              <a:t>Esta presentación se cede bajo licencia y no está permitida su venta. Se prohíbe la copia, adaptación, modificación, preparación de obras derivadas, distribución, exhibición pública, venta o uso de estos contenidos para fines comerciales sin la autorización previa por escrito de Microsoft Corporation. </a:t>
            </a:r>
          </a:p>
          <a:p>
            <a:r>
              <a:rPr lang="es-ES" sz="1200" kern="1200" dirty="0">
                <a:solidFill>
                  <a:schemeClr val="tx1"/>
                </a:solidFill>
                <a:effectLst/>
                <a:latin typeface="+mn-lt"/>
              </a:rPr>
              <a:t> </a:t>
            </a:r>
          </a:p>
          <a:p>
            <a:r>
              <a:rPr lang="es-ES" sz="1200" kern="1200" dirty="0">
                <a:solidFill>
                  <a:schemeClr val="tx1"/>
                </a:solidFill>
                <a:effectLst/>
                <a:latin typeface="+mn-lt"/>
              </a:rPr>
              <a:t>Esta presentación se facilita "tal cual". Microsoft declina otorgar cualquier tipo de garantía, tanto explícita como implícita. La información y los puntos de vista expresados en esta presentación, incluyendo las direcciones URL y otras referencias a sitios de Internet, podrán modificarse sin previo aviso. </a:t>
            </a:r>
          </a:p>
          <a:p>
            <a:r>
              <a:rPr lang="es-ES" sz="1200" kern="1200" dirty="0">
                <a:solidFill>
                  <a:schemeClr val="tx1"/>
                </a:solidFill>
                <a:effectLst/>
                <a:latin typeface="+mn-lt"/>
              </a:rPr>
              <a:t> </a:t>
            </a:r>
          </a:p>
          <a:p>
            <a:r>
              <a:rPr lang="es-ES" sz="1200" kern="1200" dirty="0">
                <a:solidFill>
                  <a:schemeClr val="tx1"/>
                </a:solidFill>
                <a:effectLst/>
                <a:latin typeface="+mn-lt"/>
              </a:rPr>
              <a:t>Algunos ejemplos se presentan exclusivamente a título informativo, y son ficticios. No se pretende, ni debe inferirse, ninguna asociación o relación con personas o situaciones reales. </a:t>
            </a:r>
          </a:p>
          <a:p>
            <a:r>
              <a:rPr lang="es-ES" sz="1200" kern="1200" dirty="0">
                <a:solidFill>
                  <a:schemeClr val="tx1"/>
                </a:solidFill>
                <a:effectLst/>
                <a:latin typeface="+mn-lt"/>
              </a:rPr>
              <a:t> </a:t>
            </a:r>
          </a:p>
          <a:p>
            <a:r>
              <a:rPr lang="es-ES" sz="1200" kern="1200" dirty="0">
                <a:solidFill>
                  <a:schemeClr val="tx1"/>
                </a:solidFill>
                <a:effectLst/>
                <a:latin typeface="+mn-lt"/>
              </a:rPr>
              <a:t>Se le autoriza a utilizar esta presentación a título personal y con aulas y alumnos como parte de las actividades de code.org y otros eventos de codificación. Esta presentación no le otorga ningún derecho legal sobre ninguna propiedad intelectual o producto de Microsoft. </a:t>
            </a:r>
          </a:p>
          <a:p>
            <a:r>
              <a:rPr lang="es-ES" sz="1200" kern="1200" dirty="0">
                <a:solidFill>
                  <a:schemeClr val="tx1"/>
                </a:solidFill>
                <a:effectLst/>
                <a:latin typeface="+mn-lt"/>
              </a:rPr>
              <a:t> </a:t>
            </a:r>
          </a:p>
          <a:p>
            <a:r>
              <a:rPr lang="es-ES" dirty="0"/>
              <a:t>Microsoft y las marcas comerciales enumeradas en </a:t>
            </a:r>
            <a:r>
              <a:rPr lang="en-US" sz="1200" kern="1200" dirty="0">
                <a:solidFill>
                  <a:schemeClr val="tx1"/>
                </a:solidFill>
                <a:effectLst/>
                <a:latin typeface="+mn-lt"/>
                <a:ea typeface="+mn-ea"/>
                <a:cs typeface="+mn-cs"/>
                <a:hlinkClick r:id="rId3"/>
              </a:rPr>
              <a:t>http://www.microsoft.com/en-us/legal/intellectualproperty/trademarks/en-us.aspx </a:t>
            </a:r>
            <a:r>
              <a:rPr lang="es-ES" dirty="0"/>
              <a:t>son marcas comerciales del grupo Microsoft.</a:t>
            </a:r>
            <a:r>
              <a:rPr lang="es-ES" sz="1200" kern="1200" dirty="0">
                <a:solidFill>
                  <a:schemeClr val="tx1"/>
                </a:solidFill>
                <a:effectLst/>
                <a:latin typeface="+mn-lt"/>
              </a:rPr>
              <a:t> Todas las demás marcas son propiedad de sus respectivos titulares.</a:t>
            </a:r>
          </a:p>
          <a:p>
            <a:endParaRPr lang="es-ES"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mn-lt"/>
              </a:rPr>
              <a:t>© Code.org, 2017. Code.org®, el logotipo de CODE y Hour of Code® son marcas comerciales de Code.org</a:t>
            </a:r>
            <a:endParaRPr kumimoji="0" lang="es-E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mn-lt"/>
              </a:rPr>
              <a:t>Mojang © 2017. "Minecraft" es una marca comercial de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mn-lt"/>
              </a:rPr>
              <a:t>© 2017 Microsoft Corporation. Todos los derechos reservados.</a:t>
            </a:r>
          </a:p>
          <a:p>
            <a:endParaRPr lang="es-E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s-E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u="none" dirty="0"/>
              <a:t>“¿En qué pensamos cuando escuchamos ‘codificación’? Dediquemos unos minutos para pensar en el significado de la codificación”.</a:t>
            </a:r>
          </a:p>
          <a:p>
            <a:endParaRPr lang="es-ES" b="0" u="none" baseline="0" dirty="0"/>
          </a:p>
          <a:p>
            <a:r>
              <a:rPr lang="es-ES" b="0" u="none" baseline="0" dirty="0"/>
              <a:t>[promueva el debate]</a:t>
            </a:r>
          </a:p>
          <a:p>
            <a:endParaRPr lang="es-E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u="none" dirty="0"/>
              <a:t>“Veamos ahora un breve vídeo que nos mostrará la popularidad que ha alcanzado la codificación y cómo la han abordado otros jóvenes como vosotros”.</a:t>
            </a:r>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r>
              <a:rPr lang="es-E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0" u="none" baseline="0" dirty="0"/>
          </a:p>
          <a:p>
            <a:pPr>
              <a:defRPr/>
            </a:pPr>
            <a:r>
              <a:rPr lang="es-ES" dirty="0"/>
              <a:t>Objetivo: propiciar el debate y evaluar las nociones preconcebidas que los jóvenes puedan tener sobre la codificación.</a:t>
            </a:r>
            <a:r>
              <a:rPr lang="es-ES" b="0" u="none" baseline="0" dirty="0"/>
              <a:t> Sabemos que existen algunas ideas erróneas generalizadas acerca de la codificación y las ciencias informáticas: Que se trata de algo solo para los que son buenos en matemáticas, que es cosa de “cerebritos” o, mayormente, para chicos.</a:t>
            </a:r>
            <a:r>
              <a:rPr lang="es-ES" dirty="0"/>
              <a:t> </a:t>
            </a:r>
            <a:r>
              <a:rPr lang="es-ES" kern="1200" dirty="0">
                <a:effectLst/>
                <a:latin typeface="+mn-lt"/>
              </a:rPr>
              <a:t>En las siguientes diapositivas vamos a abordar los prejuicios existentes sobre la codificación para cambiar los puntos de vista de los participantes antes de empezar el tutorial.</a:t>
            </a:r>
            <a:r>
              <a:rPr lang="es-ES" dirty="0"/>
              <a:t> </a:t>
            </a:r>
            <a:endParaRPr lang="es-ES" b="1" u="sng" dirty="0"/>
          </a:p>
          <a:p>
            <a:endParaRPr lang="es-ES" b="1" dirty="0"/>
          </a:p>
          <a:p>
            <a:r>
              <a:rPr lang="es-ES" b="1" u="sng" dirty="0"/>
              <a:t>NOTAS PARA EL INSTRUCTOR</a:t>
            </a:r>
          </a:p>
          <a:p>
            <a:r>
              <a:rPr lang="es-ES" b="0" u="none" dirty="0"/>
              <a:t>Hay que tener cuidado de no reforzar los mitos al exponerlos. ¡Pregunta al grupo sus opiniones! ¡Te sorprenderás!</a:t>
            </a:r>
          </a:p>
          <a:p>
            <a:endParaRPr lang="es-E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u="none" dirty="0"/>
              <a:t>“En primer lugar veremos un breve vídeo que nos mostrará la popularidad que ha alcanzado la codificación en los últimos años y cómo la han abordado otros jóvenes”.</a:t>
            </a:r>
          </a:p>
          <a:p>
            <a:endParaRPr lang="es-ES"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s-ES"/>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OBJETIVO DE LA DIAPOSITIVA:</a:t>
            </a:r>
          </a:p>
          <a:p>
            <a:endParaRPr lang="es-ES" b="1" u="sng" baseline="0" dirty="0"/>
          </a:p>
          <a:p>
            <a:r>
              <a:rPr lang="es-ES" b="0" u="none" baseline="0" dirty="0"/>
              <a:t>Conseguir que los jóvenes se sientan entusiasmados por el tutorial de </a:t>
            </a:r>
            <a:r>
              <a:rPr lang="es-ES" b="0" u="none" baseline="0" dirty="0" err="1"/>
              <a:t>Hour</a:t>
            </a:r>
            <a:r>
              <a:rPr lang="es-ES" b="0" u="none" baseline="0" dirty="0"/>
              <a:t> </a:t>
            </a:r>
            <a:r>
              <a:rPr lang="es-ES" b="0" u="none" baseline="0" dirty="0" err="1"/>
              <a:t>of</a:t>
            </a:r>
            <a:r>
              <a:rPr lang="es-ES" b="0" u="none" baseline="0" dirty="0"/>
              <a:t> </a:t>
            </a:r>
            <a:r>
              <a:rPr lang="es-ES" b="0" u="none" baseline="0" dirty="0" err="1"/>
              <a:t>Code</a:t>
            </a:r>
            <a:r>
              <a:rPr lang="es-ES" b="0" u="none" baseline="30000" dirty="0" err="1"/>
              <a:t>TM</a:t>
            </a:r>
            <a:r>
              <a:rPr lang="es-ES" b="0" u="none" baseline="0" dirty="0"/>
              <a:t>.</a:t>
            </a:r>
            <a:endParaRPr lang="es-ES" b="1" u="sng" dirty="0"/>
          </a:p>
          <a:p>
            <a:endParaRPr lang="es-ES" b="1" u="sng"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dirty="0"/>
              <a:t>El vídeo debería reproducirse automáticamente. </a:t>
            </a:r>
          </a:p>
          <a:p>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 prefiere cambiar el idioma o los subtítulos, puede hacerlo a través del siguiente enlace. Para ello, haga clic en el icono de ‘ajustes’, en la esquina inferior derecha del vídeo. Es posible que tenga que volver a incrustar el enlace: https://www.youtube.com/watch?t=1&amp;v=2DxWIxec6yo</a:t>
            </a:r>
            <a:endParaRPr lang="es-ES" dirty="0"/>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En code.org hay vídeos adicionales. Puede sustituir este vídeo si busca transmitir a los participantes un mensaje distinto.</a:t>
            </a:r>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es-ES"/>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“Vamos ante todo a hablar sobre qué </a:t>
            </a:r>
            <a:r>
              <a:rPr lang="es-ES" b="0" i="1" u="none" dirty="0"/>
              <a:t>no es </a:t>
            </a:r>
            <a:r>
              <a:rPr lang="es-ES" b="0" u="none" dirty="0"/>
              <a:t>codificación. La codificación no es algo en lo que se trabaje de forma individual, ni es tan difícil como parece”.</a:t>
            </a:r>
            <a:endParaRPr lang="es-ES" b="1" u="sng" dirty="0"/>
          </a:p>
          <a:p>
            <a:endParaRPr lang="es-ES" b="1" u="sng" dirty="0"/>
          </a:p>
          <a:p>
            <a:r>
              <a:rPr lang="es-ES" b="1" u="sng" dirty="0"/>
              <a:t>OBJETIVO DE LA DIAPOSITIVA: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Las diapositivas 5 hasta la 8 están dirigidas a rebatir las ideas preconcebidas que los jóvenes de 11 a 14 años tienen sobre las personas que codifican, y qué significa realmente la codificación. Lo que queremos es romper los estereotipos que puedan tener estos jóvenes haciendo hincapié en lo que no es codificación: </a:t>
            </a:r>
            <a:endParaRPr lang="es-ES" dirty="0"/>
          </a:p>
          <a:p>
            <a:pPr marL="628650" lvl="1" indent="-171450">
              <a:buFont typeface="Arial"/>
              <a:buChar char="•"/>
            </a:pPr>
            <a:r>
              <a:rPr lang="es-ES" sz="1200" kern="1200" dirty="0">
                <a:solidFill>
                  <a:schemeClr val="tx1"/>
                </a:solidFill>
                <a:effectLst/>
                <a:latin typeface="+mn-lt"/>
              </a:rPr>
              <a:t>Una actividad solitaria </a:t>
            </a:r>
            <a:endParaRPr lang="es-ES" dirty="0">
              <a:effectLst/>
            </a:endParaRPr>
          </a:p>
          <a:p>
            <a:pPr marL="628650" lvl="1" indent="-171450">
              <a:buFont typeface="Arial"/>
              <a:buChar char="•"/>
            </a:pPr>
            <a:r>
              <a:rPr lang="es-ES" sz="1200" kern="1200" dirty="0">
                <a:solidFill>
                  <a:schemeClr val="tx1"/>
                </a:solidFill>
                <a:effectLst/>
                <a:latin typeface="+mn-lt"/>
              </a:rPr>
              <a:t>Una actividad masculina </a:t>
            </a:r>
            <a:endParaRPr lang="es-ES" dirty="0">
              <a:effectLst/>
            </a:endParaRPr>
          </a:p>
          <a:p>
            <a:pPr marL="628650" lvl="1" indent="-171450">
              <a:buFont typeface="Arial"/>
              <a:buChar char="•"/>
            </a:pPr>
            <a:r>
              <a:rPr lang="es-ES" sz="1200" kern="1200" dirty="0">
                <a:solidFill>
                  <a:schemeClr val="tx1"/>
                </a:solidFill>
                <a:effectLst/>
                <a:latin typeface="+mn-lt"/>
              </a:rPr>
              <a:t>Solo para “frikis”</a:t>
            </a:r>
            <a:endParaRPr lang="es-ES" dirty="0">
              <a:effectLst/>
            </a:endParaRPr>
          </a:p>
          <a:p>
            <a:pPr marL="628650" lvl="1" indent="-171450">
              <a:buFont typeface="Arial"/>
              <a:buChar char="•"/>
            </a:pPr>
            <a:r>
              <a:rPr lang="es-ES" sz="1200" kern="1200" dirty="0">
                <a:solidFill>
                  <a:schemeClr val="tx1"/>
                </a:solidFill>
                <a:effectLst/>
                <a:latin typeface="+mn-lt"/>
              </a:rPr>
              <a:t>Solo para personas que dominan las matemáticas </a:t>
            </a:r>
            <a:endParaRPr lang="es-ES" dirty="0">
              <a:effectLst/>
            </a:endParaRPr>
          </a:p>
          <a:p>
            <a:pPr marL="628650" lvl="1" indent="-171450">
              <a:buFont typeface="Arial"/>
              <a:buChar char="•"/>
            </a:pPr>
            <a:r>
              <a:rPr lang="es-ES" sz="1200" kern="1200" dirty="0">
                <a:solidFill>
                  <a:schemeClr val="tx1"/>
                </a:solidFill>
                <a:effectLst/>
                <a:latin typeface="+mn-lt"/>
              </a:rPr>
              <a:t>Solo para personas que desean desarrollar programas informáticos </a:t>
            </a:r>
          </a:p>
          <a:p>
            <a:endParaRPr lang="es-E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s-ES"/>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a:defRPr/>
            </a:pPr>
            <a:r>
              <a:rPr lang="es-ES" dirty="0"/>
              <a:t>“La codificación tampoco es sentarnos en el escritorio, solos, durante horas.</a:t>
            </a:r>
            <a:r>
              <a:rPr lang="es-ES" b="0" u="none" dirty="0"/>
              <a:t> Con varios equipos de codificación se consiguen mejores soluciones y mejores productos de software.”</a:t>
            </a:r>
            <a:r>
              <a:rPr lang="es-ES" dirty="0"/>
              <a:t> </a:t>
            </a:r>
            <a:endParaRPr lang="es-ES" b="1" u="sng" dirty="0"/>
          </a:p>
          <a:p>
            <a:endParaRPr lang="es-ES" b="1" u="sng" dirty="0"/>
          </a:p>
          <a:p>
            <a:r>
              <a:rPr lang="es-ES" b="1" u="sng" dirty="0"/>
              <a:t>OBJETIVO DE LA DIAPOSITIVA: </a:t>
            </a:r>
          </a:p>
          <a:p>
            <a:endParaRPr lang="es-ES" b="1" u="sng" dirty="0"/>
          </a:p>
          <a:p>
            <a:r>
              <a:rPr lang="es-ES" dirty="0"/>
              <a:t>La codificación es para todos. Con varios equipos de codificadores se consiguen mejores productos de software.</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s-ES"/>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u="none" dirty="0"/>
              <a:t>“Lo que posiblemente no sepáis es que la codificación es algo muy útil para el trabajo…”</a:t>
            </a:r>
            <a:endParaRPr lang="es-ES" b="1" u="sng" dirty="0"/>
          </a:p>
          <a:p>
            <a:endParaRPr lang="es-ES" b="1" u="sng" dirty="0"/>
          </a:p>
          <a:p>
            <a:r>
              <a:rPr lang="es-ES" b="1" u="sng" dirty="0"/>
              <a:t>OBJETIVO DE LA DIAPOSITIVA:</a:t>
            </a:r>
            <a:endParaRPr lang="es-ES" b="0" u="none" dirty="0"/>
          </a:p>
          <a:p>
            <a:endParaRPr lang="es-E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Hacer reír a los participantes. Esta diapositiva es una broma, solo por diversión. </a:t>
            </a:r>
            <a:endParaRPr lang="es-ES" b="1" u="sng" dirty="0"/>
          </a:p>
          <a:p>
            <a:endParaRPr lang="es-ES" b="1" dirty="0"/>
          </a:p>
          <a:p>
            <a:r>
              <a:rPr lang="es-ES" b="1" u="sng" dirty="0"/>
              <a:t>INSTRUCCIONES RELATIVAS A LAS IMÁGENES DE ESTA DIAPOSITIVA:</a:t>
            </a:r>
          </a:p>
          <a:p>
            <a:endParaRPr lang="es-ES" sz="1200" b="1" u="sng" kern="1200" baseline="0" dirty="0">
              <a:solidFill>
                <a:schemeClr val="tx1"/>
              </a:solidFill>
              <a:effectLst/>
              <a:latin typeface="+mn-lt"/>
              <a:ea typeface="+mn-ea"/>
              <a:cs typeface="+mn-cs"/>
            </a:endParaRPr>
          </a:p>
          <a:p>
            <a:r>
              <a:rPr lang="es-ES" sz="1200" b="0" u="none" kern="1200" baseline="0" dirty="0">
                <a:solidFill>
                  <a:schemeClr val="tx1"/>
                </a:solidFill>
                <a:effectLst/>
                <a:latin typeface="+mn-lt"/>
              </a:rPr>
              <a:t>La imagen de esta diapositiva debe ser una foto fija, o un .gif, para mantener atentos a los participantes. </a:t>
            </a:r>
            <a:endParaRPr lang="es-ES" sz="1200" b="0" u="none" kern="1200" dirty="0">
              <a:solidFill>
                <a:schemeClr val="tx1"/>
              </a:solidFill>
              <a:effectLst/>
              <a:latin typeface="+mn-lt"/>
              <a:ea typeface="+mn-ea"/>
              <a:cs typeface="+mn-cs"/>
            </a:endParaRPr>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s-ES"/>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u="none" dirty="0"/>
              <a:t>“Era una broma”.</a:t>
            </a:r>
          </a:p>
          <a:p>
            <a:endParaRPr lang="es-ES" b="1" u="sng" dirty="0"/>
          </a:p>
          <a:p>
            <a:r>
              <a:rPr lang="es-ES" b="1" u="sng" dirty="0"/>
              <a:t>OBJETIVO DE LA DIAPOSITIVA:</a:t>
            </a:r>
          </a:p>
          <a:p>
            <a:endParaRPr lang="es-ES" b="1" u="sng" dirty="0"/>
          </a:p>
          <a:p>
            <a:r>
              <a:rPr lang="es-ES" b="0" u="none" dirty="0"/>
              <a:t>Dejar claro que la diapositiva anterior era una broma.</a:t>
            </a:r>
          </a:p>
          <a:p>
            <a:endParaRPr lang="es-E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s-ES"/>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“Bien, ahora hablemos de qué es realmente la codificación. Lo que muchos no saben es que se trata de una actividad de colaboración y que es para chicos y chicas”.</a:t>
            </a:r>
          </a:p>
          <a:p>
            <a:endParaRPr lang="es-ES" b="1" u="sng" dirty="0"/>
          </a:p>
          <a:p>
            <a:r>
              <a:rPr lang="es-ES" b="1" u="sng" dirty="0"/>
              <a:t>OBJETIVO DE LA DIAPOSITIVA:</a:t>
            </a:r>
          </a:p>
          <a:p>
            <a:endParaRPr lang="es-ES" b="1" u="sng" dirty="0"/>
          </a:p>
          <a:p>
            <a:r>
              <a:rPr lang="es-ES" dirty="0"/>
              <a:t>En las diapositivas 9 hasta la 12 mostramos a los jóvenes imágenes de lo divertido que puede ser codificar.</a:t>
            </a:r>
            <a:r>
              <a:rPr lang="es-ES" sz="1200" kern="1200" dirty="0">
                <a:solidFill>
                  <a:schemeClr val="tx1"/>
                </a:solidFill>
                <a:effectLst/>
                <a:latin typeface="+mn-lt"/>
              </a:rPr>
              <a:t> </a:t>
            </a:r>
            <a:r>
              <a:rPr lang="es-ES" dirty="0"/>
              <a:t>Lo que realmente queremos dejar claro es qué</a:t>
            </a:r>
            <a:r>
              <a:rPr lang="es-ES" b="1" dirty="0"/>
              <a:t> es </a:t>
            </a:r>
            <a:r>
              <a:rPr lang="es-ES" dirty="0"/>
              <a:t>la codificación realmente:</a:t>
            </a:r>
            <a:r>
              <a:rPr lang="es-ES" sz="1200" kern="1200" dirty="0">
                <a:solidFill>
                  <a:schemeClr val="tx1"/>
                </a:solidFill>
                <a:effectLst/>
                <a:latin typeface="+mn-lt"/>
              </a:rPr>
              <a:t> </a:t>
            </a:r>
            <a:endParaRPr lang="es-ES" dirty="0">
              <a:effectLst/>
            </a:endParaRPr>
          </a:p>
          <a:p>
            <a:pPr marL="628650" lvl="1" indent="-171450">
              <a:buFont typeface="Arial"/>
              <a:buChar char="•"/>
            </a:pPr>
            <a:r>
              <a:rPr lang="es-ES" sz="1200" kern="1200" dirty="0">
                <a:solidFill>
                  <a:schemeClr val="tx1"/>
                </a:solidFill>
                <a:effectLst/>
                <a:latin typeface="+mn-lt"/>
              </a:rPr>
              <a:t>Una tarea colaborativa </a:t>
            </a:r>
            <a:endParaRPr lang="es-ES" dirty="0">
              <a:effectLst/>
            </a:endParaRPr>
          </a:p>
          <a:p>
            <a:pPr marL="628650" lvl="1" indent="-171450">
              <a:buFont typeface="Arial"/>
              <a:buChar char="•"/>
            </a:pPr>
            <a:r>
              <a:rPr lang="es-ES" sz="1200" kern="1200" dirty="0">
                <a:solidFill>
                  <a:schemeClr val="tx1"/>
                </a:solidFill>
                <a:effectLst/>
                <a:latin typeface="+mn-lt"/>
              </a:rPr>
              <a:t>Unisex</a:t>
            </a:r>
            <a:endParaRPr lang="es-ES" dirty="0">
              <a:effectLst/>
            </a:endParaRPr>
          </a:p>
          <a:p>
            <a:pPr marL="628650" lvl="1" indent="-171450">
              <a:buFont typeface="Arial"/>
              <a:buChar char="•"/>
            </a:pPr>
            <a:r>
              <a:rPr lang="es-ES" sz="1200" kern="1200" dirty="0">
                <a:solidFill>
                  <a:schemeClr val="tx1"/>
                </a:solidFill>
                <a:effectLst/>
                <a:latin typeface="+mn-lt"/>
              </a:rPr>
              <a:t>Para introvertidos y extrovertidos </a:t>
            </a:r>
            <a:endParaRPr lang="es-ES" dirty="0">
              <a:effectLst/>
            </a:endParaRPr>
          </a:p>
          <a:p>
            <a:pPr marL="628650" lvl="1" indent="-171450">
              <a:buFont typeface="Arial"/>
              <a:buChar char="•"/>
            </a:pPr>
            <a:r>
              <a:rPr lang="es-ES" sz="1200" kern="1200" dirty="0">
                <a:solidFill>
                  <a:schemeClr val="tx1"/>
                </a:solidFill>
                <a:effectLst/>
                <a:latin typeface="+mn-lt"/>
              </a:rPr>
              <a:t>Se trata de resolver problemas. De hecho, para codificar no son necesarios conocimientos matemáticos muy avanzados. </a:t>
            </a:r>
            <a:endParaRPr lang="es-ES" dirty="0">
              <a:effectLst/>
            </a:endParaRPr>
          </a:p>
          <a:p>
            <a:pPr marL="628650" lvl="1" indent="-171450">
              <a:buFont typeface="Arial"/>
              <a:buChar char="•"/>
            </a:pPr>
            <a:r>
              <a:rPr lang="es-ES" sz="1200" kern="1200" dirty="0">
                <a:solidFill>
                  <a:schemeClr val="tx1"/>
                </a:solidFill>
                <a:effectLst/>
                <a:latin typeface="+mn-lt"/>
              </a:rPr>
              <a:t>Es para gente a la que le gusta usar ordenadores y profundizar en sus pasiones </a:t>
            </a:r>
            <a:endParaRPr lang="es-ES" dirty="0">
              <a:effectLst/>
            </a:endParaRPr>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Si va a cambiar esta imagen, tendrá que asegurarse de que la nueva se ajuste a los siguientes criterios: </a:t>
            </a:r>
            <a:endParaRPr lang="es-ES" dirty="0"/>
          </a:p>
          <a:p>
            <a:pPr marL="628650" lvl="1" indent="-171450">
              <a:buFont typeface="Arial"/>
              <a:buChar char="•"/>
            </a:pPr>
            <a:r>
              <a:rPr lang="es-ES" sz="1200" kern="1200" dirty="0">
                <a:solidFill>
                  <a:schemeClr val="tx1"/>
                </a:solidFill>
                <a:effectLst/>
                <a:latin typeface="+mn-lt"/>
              </a:rPr>
              <a:t>Debe contener jóvenes de los primeros cursos de instituto </a:t>
            </a:r>
            <a:endParaRPr lang="es-ES" dirty="0">
              <a:effectLst/>
            </a:endParaRPr>
          </a:p>
          <a:p>
            <a:pPr marL="628650" lvl="1" indent="-171450">
              <a:buFont typeface="Arial"/>
              <a:buChar char="•"/>
            </a:pPr>
            <a:r>
              <a:rPr lang="es-ES" sz="1200" kern="1200" dirty="0">
                <a:solidFill>
                  <a:schemeClr val="tx1"/>
                </a:solidFill>
                <a:effectLst/>
                <a:latin typeface="+mn-lt"/>
              </a:rPr>
              <a:t>Debe mostrar participantes pasándoselo bien con la tecnología</a:t>
            </a:r>
            <a:endParaRPr lang="es-ES" dirty="0">
              <a:effectLst/>
            </a:endParaRPr>
          </a:p>
          <a:p>
            <a:pPr marL="628650" lvl="1" indent="-171450">
              <a:buFont typeface="Arial"/>
              <a:buChar char="•"/>
            </a:pPr>
            <a:r>
              <a:rPr lang="es-ES" sz="1200" kern="1200" dirty="0">
                <a:solidFill>
                  <a:schemeClr val="tx1"/>
                </a:solidFill>
                <a:effectLst/>
                <a:latin typeface="+mn-lt"/>
              </a:rPr>
              <a:t>Debe contener a un grupo de personas, no solamente individuos </a:t>
            </a:r>
          </a:p>
          <a:p>
            <a:pPr marL="628650" lvl="1" indent="-171450">
              <a:buFont typeface="Arial"/>
              <a:buChar char="•"/>
            </a:pPr>
            <a:r>
              <a:rPr lang="es-ES" sz="1200" kern="1200" dirty="0">
                <a:solidFill>
                  <a:schemeClr val="tx1"/>
                </a:solidFill>
                <a:effectLst/>
                <a:latin typeface="+mn-lt"/>
              </a:rPr>
              <a:t>Debe incluir chicas</a:t>
            </a:r>
            <a:endParaRPr lang="es-ES" dirty="0">
              <a:effectLst/>
            </a:endParaRP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s-ES"/>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es-ES" sz="3600" dirty="0">
                <a:solidFill>
                  <a:schemeClr val="bg1"/>
                </a:solidFill>
                <a:latin typeface="Segoe UI Light" panose="020B0502040204020203" pitchFamily="34" charset="0"/>
              </a:rPr>
              <a:t>Bienvenidos a</a:t>
            </a:r>
          </a:p>
          <a:p>
            <a:r>
              <a:rPr lang="es-ES" sz="3600" dirty="0">
                <a:solidFill>
                  <a:schemeClr val="bg1"/>
                </a:solidFill>
                <a:latin typeface="Segoe UI Light" panose="020B0502040204020203" pitchFamily="34" charset="0"/>
              </a:rPr>
              <a:t>Minecraft Hour of Code™</a:t>
            </a:r>
            <a:endParaRPr lang="es-ES"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s-ES" dirty="0"/>
              <a:t>Bienvenidos a </a:t>
            </a:r>
            <a:r>
              <a:rPr lang="es-ES" dirty="0" err="1"/>
              <a:t>Hour</a:t>
            </a:r>
            <a:r>
              <a:rPr lang="es-ES" dirty="0"/>
              <a:t> </a:t>
            </a:r>
            <a:r>
              <a:rPr lang="es-ES" dirty="0" err="1"/>
              <a:t>of</a:t>
            </a:r>
            <a:r>
              <a:rPr lang="es-ES" dirty="0"/>
              <a:t> </a:t>
            </a:r>
            <a:r>
              <a:rPr lang="es-ES" dirty="0" err="1"/>
              <a:t>Code</a:t>
            </a:r>
            <a:r>
              <a:rPr lang="es-ES" dirty="0"/>
              <a:t>™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s-ES"/>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mall group of kids collaborates on a project&#10;" title="A small group of kids collaborates on a project"/>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Es esto.</a:t>
            </a:r>
          </a:p>
        </p:txBody>
      </p:sp>
      <p:sp>
        <p:nvSpPr>
          <p:cNvPr id="4" name="Title 3" hidden="1"/>
          <p:cNvSpPr>
            <a:spLocks noGrp="1"/>
          </p:cNvSpPr>
          <p:nvPr>
            <p:ph type="ctrTitle"/>
          </p:nvPr>
        </p:nvSpPr>
        <p:spPr/>
        <p:txBody>
          <a:bodyPr/>
          <a:lstStyle/>
          <a:p>
            <a:r>
              <a:rPr lang="es-ES"/>
              <a:t>También es esto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es-ES"/>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4579620" cy="646331"/>
          </a:xfrm>
          <a:prstGeom prst="rect">
            <a:avLst/>
          </a:prstGeom>
        </p:spPr>
        <p:txBody>
          <a:bodyPr wrap="square">
            <a:spAutoFit/>
          </a:bodyPr>
          <a:lstStyle/>
          <a:p>
            <a:r>
              <a:rPr lang="es-ES" sz="3600" dirty="0">
                <a:solidFill>
                  <a:schemeClr val="bg1"/>
                </a:solidFill>
                <a:latin typeface="Segoe UI Light" panose="020B0502040204020203" pitchFamily="34" charset="0"/>
              </a:rPr>
              <a:t>La codificación es...</a:t>
            </a:r>
          </a:p>
        </p:txBody>
      </p:sp>
      <p:sp>
        <p:nvSpPr>
          <p:cNvPr id="5" name="Title 4" hidden="1"/>
          <p:cNvSpPr>
            <a:spLocks noGrp="1"/>
          </p:cNvSpPr>
          <p:nvPr>
            <p:ph type="ctrTitle"/>
          </p:nvPr>
        </p:nvSpPr>
        <p:spPr/>
        <p:txBody>
          <a:bodyPr/>
          <a:lstStyle/>
          <a:p>
            <a:r>
              <a:rPr lang="es-ES"/>
              <a:t>La codificación es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es-ES"/>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Resolución de problemas</a:t>
            </a:r>
          </a:p>
        </p:txBody>
      </p:sp>
      <p:sp>
        <p:nvSpPr>
          <p:cNvPr id="6" name="Title 5" hidden="1"/>
          <p:cNvSpPr>
            <a:spLocks noGrp="1"/>
          </p:cNvSpPr>
          <p:nvPr>
            <p:ph type="ctrTitle"/>
          </p:nvPr>
        </p:nvSpPr>
        <p:spPr/>
        <p:txBody>
          <a:bodyPr/>
          <a:lstStyle/>
          <a:p>
            <a:r>
              <a:rPr lang="es-ES"/>
              <a:t>Resolución de problemas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es-ES"/>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ed pencils" title="Colored penci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Creatividad</a:t>
            </a:r>
          </a:p>
        </p:txBody>
      </p:sp>
      <p:sp>
        <p:nvSpPr>
          <p:cNvPr id="4" name="Title 3" hidden="1"/>
          <p:cNvSpPr>
            <a:spLocks noGrp="1"/>
          </p:cNvSpPr>
          <p:nvPr>
            <p:ph type="ctrTitle"/>
          </p:nvPr>
        </p:nvSpPr>
        <p:spPr/>
        <p:txBody>
          <a:bodyPr/>
          <a:lstStyle/>
          <a:p>
            <a:r>
              <a:rPr lang="es-ES"/>
              <a:t>Creatividad</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es-ES"/>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rls Who Code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Colaboración</a:t>
            </a:r>
          </a:p>
        </p:txBody>
      </p:sp>
      <p:sp>
        <p:nvSpPr>
          <p:cNvPr id="9" name="Title 8" hidden="1"/>
          <p:cNvSpPr>
            <a:spLocks noGrp="1"/>
          </p:cNvSpPr>
          <p:nvPr>
            <p:ph type="ctrTitle"/>
          </p:nvPr>
        </p:nvSpPr>
        <p:spPr/>
        <p:txBody>
          <a:bodyPr/>
          <a:lstStyle/>
          <a:p>
            <a:r>
              <a:rPr lang="es-ES"/>
              <a:t>Colaboración</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es-ES"/>
          </a:p>
        </p:txBody>
      </p:sp>
      <p:pic>
        <p:nvPicPr>
          <p:cNvPr id="8" name="Picture 7">
            <a:extLst>
              <a:ext uri="{FF2B5EF4-FFF2-40B4-BE49-F238E27FC236}">
                <a16:creationId xmlns:a16="http://schemas.microsoft.com/office/drawing/2014/main" id="{0C252476-138B-4AE8-912A-6702D1214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 y="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Pregunta</a:t>
            </a:r>
          </a:p>
        </p:txBody>
      </p:sp>
      <p:sp>
        <p:nvSpPr>
          <p:cNvPr id="15" name="Rectangle 14"/>
          <p:cNvSpPr/>
          <p:nvPr/>
        </p:nvSpPr>
        <p:spPr>
          <a:xfrm>
            <a:off x="4816643" y="2041604"/>
            <a:ext cx="4041607" cy="1754327"/>
          </a:xfrm>
          <a:prstGeom prst="rect">
            <a:avLst/>
          </a:prstGeom>
        </p:spPr>
        <p:txBody>
          <a:bodyPr wrap="square">
            <a:spAutoFit/>
          </a:bodyPr>
          <a:lstStyle/>
          <a:p>
            <a:r>
              <a:rPr lang="es-ES" sz="3600" dirty="0">
                <a:latin typeface="Segoe UI Light" panose="020B0502040204020203" pitchFamily="34" charset="0"/>
              </a:rPr>
              <a:t>¿Que es algo que </a:t>
            </a:r>
            <a:br>
              <a:rPr lang="es-ES" sz="3600" dirty="0">
                <a:latin typeface="Segoe UI Light" panose="020B0502040204020203" pitchFamily="34" charset="0"/>
              </a:rPr>
            </a:br>
            <a:r>
              <a:rPr lang="es-ES" sz="3600" dirty="0">
                <a:latin typeface="Segoe UI Light" panose="020B0502040204020203" pitchFamily="34" charset="0"/>
              </a:rPr>
              <a:t>a ti y a tus amigos os encanta hacer? </a:t>
            </a:r>
          </a:p>
        </p:txBody>
      </p:sp>
      <p:sp>
        <p:nvSpPr>
          <p:cNvPr id="3" name="Title 2" hidden="1"/>
          <p:cNvSpPr>
            <a:spLocks noGrp="1"/>
          </p:cNvSpPr>
          <p:nvPr>
            <p:ph type="ctrTitle"/>
          </p:nvPr>
        </p:nvSpPr>
        <p:spPr/>
        <p:txBody>
          <a:bodyPr/>
          <a:lstStyle/>
          <a:p>
            <a:r>
              <a:rPr lang="es-ES"/>
              <a:t>¿Qué te gusta hacer?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es-ES"/>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arks&#10;" title="Sp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El texto &quot;puede ayudarte a materializarlos&quot; tiene que ir marcado en naranja para enfatizar el mensaje&#10;" title="El texto &quot;puede ayudarte a materializarlos&quot; tiene que ir marcado en naranja para enfatizar el mensaje"/>
          <p:cNvGrpSpPr/>
          <p:nvPr/>
        </p:nvGrpSpPr>
        <p:grpSpPr>
          <a:xfrm>
            <a:off x="731633" y="2923664"/>
            <a:ext cx="3200401" cy="1473577"/>
            <a:chOff x="642425" y="3057476"/>
            <a:chExt cx="3200401" cy="1473577"/>
          </a:xfrm>
        </p:grpSpPr>
        <p:sp>
          <p:nvSpPr>
            <p:cNvPr id="4" name="TextBox 3"/>
            <p:cNvSpPr txBox="1"/>
            <p:nvPr/>
          </p:nvSpPr>
          <p:spPr>
            <a:xfrm>
              <a:off x="642425" y="3057476"/>
              <a:ext cx="2377440"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5" y="3630019"/>
              <a:ext cx="3200400"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3200400"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518535" cy="2862322"/>
          </a:xfrm>
          <a:prstGeom prst="rect">
            <a:avLst/>
          </a:prstGeom>
        </p:spPr>
        <p:txBody>
          <a:bodyPr wrap="square" anchor="ctr" anchorCtr="0">
            <a:spAutoFit/>
          </a:bodyPr>
          <a:lstStyle/>
          <a:p>
            <a:r>
              <a:rPr lang="es-ES" sz="3600" dirty="0">
                <a:solidFill>
                  <a:schemeClr val="bg1"/>
                </a:solidFill>
                <a:latin typeface="Segoe UI Light" panose="020B0502040204020203" pitchFamily="34" charset="0"/>
              </a:rPr>
              <a:t>Sean cuales sean tus intereses, la codificación puede ayudarte a materializarlos. </a:t>
            </a:r>
          </a:p>
        </p:txBody>
      </p:sp>
      <p:sp>
        <p:nvSpPr>
          <p:cNvPr id="12" name="Title 11" hidden="1"/>
          <p:cNvSpPr>
            <a:spLocks noGrp="1"/>
          </p:cNvSpPr>
          <p:nvPr>
            <p:ph type="ctrTitle"/>
          </p:nvPr>
        </p:nvSpPr>
        <p:spPr/>
        <p:txBody>
          <a:bodyPr/>
          <a:lstStyle/>
          <a:p>
            <a:r>
              <a:rPr lang="es-ES"/>
              <a:t>Haz que tus intereses cobren vida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es-ES"/>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oung woman uses a camera to take a photo&#10;" title="Young woman uses a camera to take a photo"/>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TextBox 11">
            <a:extLst>
              <a:ext uri="{FF2B5EF4-FFF2-40B4-BE49-F238E27FC236}">
                <a16:creationId xmlns:a16="http://schemas.microsoft.com/office/drawing/2014/main" id="{D682396D-919F-4ABF-B613-325BB2DBA7B8}"/>
              </a:ext>
            </a:extLst>
          </p:cNvPr>
          <p:cNvSpPr txBox="1"/>
          <p:nvPr/>
        </p:nvSpPr>
        <p:spPr>
          <a:xfrm>
            <a:off x="3504564" y="2986665"/>
            <a:ext cx="1463040" cy="36576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nvGrpSpPr>
          <p:cNvPr id="4" name="Group 3" descr="El texto &quot;aplicar lo que estás aprendiendo para hacer lo que más te gusta&quot; tiene que ir marcado en naranja para enfatizar el mensaje&#10;" title="El texto &quot;aplicar lo que estás aprendiendo para hacer lo que más te gusta&quot; tiene que ir marcado en naranja para enfatizar el mensaje"/>
          <p:cNvGrpSpPr/>
          <p:nvPr/>
        </p:nvGrpSpPr>
        <p:grpSpPr>
          <a:xfrm>
            <a:off x="669923" y="3549275"/>
            <a:ext cx="4389120" cy="1479550"/>
            <a:chOff x="669923" y="3382010"/>
            <a:chExt cx="3442903" cy="1479550"/>
          </a:xfrm>
        </p:grpSpPr>
        <p:sp>
          <p:nvSpPr>
            <p:cNvPr id="7" name="TextBox 6"/>
            <p:cNvSpPr txBox="1"/>
            <p:nvPr/>
          </p:nvSpPr>
          <p:spPr>
            <a:xfrm>
              <a:off x="669925" y="3382010"/>
              <a:ext cx="2869086" cy="36576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3" y="3931920"/>
              <a:ext cx="3442903"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95800"/>
              <a:ext cx="1291089" cy="36576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es-ES"/>
              <a:t>Utiliza lo que aprendes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es-ES"/>
          </a:p>
        </p:txBody>
      </p:sp>
      <p:sp>
        <p:nvSpPr>
          <p:cNvPr id="19" name="Rectangle 18">
            <a:extLst>
              <a:ext uri="{FF2B5EF4-FFF2-40B4-BE49-F238E27FC236}">
                <a16:creationId xmlns:a16="http://schemas.microsoft.com/office/drawing/2014/main" id="{3DA4433F-6F51-48C2-9CB7-9FA50740CB13}"/>
              </a:ext>
            </a:extLst>
          </p:cNvPr>
          <p:cNvSpPr/>
          <p:nvPr/>
        </p:nvSpPr>
        <p:spPr>
          <a:xfrm>
            <a:off x="609600" y="601851"/>
            <a:ext cx="4495800" cy="4524315"/>
          </a:xfrm>
          <a:prstGeom prst="rect">
            <a:avLst/>
          </a:prstGeom>
        </p:spPr>
        <p:txBody>
          <a:bodyPr wrap="square" anchor="ctr" anchorCtr="0">
            <a:spAutoFit/>
          </a:bodyPr>
          <a:lstStyle/>
          <a:p>
            <a:r>
              <a:rPr lang="es-ES" sz="3600" dirty="0">
                <a:solidFill>
                  <a:schemeClr val="bg1"/>
                </a:solidFill>
                <a:latin typeface="Segoe UI Light" panose="020B0502040204020203" pitchFamily="34" charset="0"/>
              </a:rPr>
              <a:t>Mientras hagas el tutorial de Minecraft </a:t>
            </a:r>
            <a:r>
              <a:rPr lang="es-ES" sz="3600" dirty="0" err="1">
                <a:solidFill>
                  <a:schemeClr val="bg1"/>
                </a:solidFill>
                <a:latin typeface="Segoe UI Light" panose="020B0502040204020203" pitchFamily="34" charset="0"/>
              </a:rPr>
              <a:t>Hour</a:t>
            </a:r>
            <a:r>
              <a:rPr lang="es-ES" sz="3600" dirty="0">
                <a:solidFill>
                  <a:schemeClr val="bg1"/>
                </a:solidFill>
                <a:latin typeface="Segoe UI Light" panose="020B0502040204020203" pitchFamily="34" charset="0"/>
              </a:rPr>
              <a:t> </a:t>
            </a:r>
            <a:r>
              <a:rPr lang="es-ES" sz="3600" dirty="0" err="1">
                <a:solidFill>
                  <a:schemeClr val="bg1"/>
                </a:solidFill>
                <a:latin typeface="Segoe UI Light" panose="020B0502040204020203" pitchFamily="34" charset="0"/>
              </a:rPr>
              <a:t>of</a:t>
            </a:r>
            <a:r>
              <a:rPr lang="es-ES" sz="3600" dirty="0">
                <a:solidFill>
                  <a:schemeClr val="bg1"/>
                </a:solidFill>
                <a:latin typeface="Segoe UI Light" panose="020B0502040204020203" pitchFamily="34" charset="0"/>
              </a:rPr>
              <a:t> Code</a:t>
            </a:r>
            <a:r>
              <a:rPr lang="es-ES" sz="3600" baseline="30000" dirty="0">
                <a:solidFill>
                  <a:schemeClr val="bg1"/>
                </a:solidFill>
                <a:latin typeface="Segoe UI Light" panose="020B0502040204020203" pitchFamily="34" charset="0"/>
              </a:rPr>
              <a:t>TM,</a:t>
            </a:r>
          </a:p>
          <a:p>
            <a:r>
              <a:rPr lang="es-ES" sz="3600" dirty="0">
                <a:solidFill>
                  <a:schemeClr val="bg1"/>
                </a:solidFill>
                <a:latin typeface="Segoe UI Light" panose="020B0502040204020203" pitchFamily="34" charset="0"/>
              </a:rPr>
              <a:t>piensa en cómo podrías aplicar lo que estás aprendiendo para hacer lo que más te gusta.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cited students cheer enthusiastically - 17296178822_cbb6afac3f_b (1).jpg" title="Excited students cheer enthusiastically"/>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es-ES" sz="3600" dirty="0">
                <a:solidFill>
                  <a:schemeClr val="bg1"/>
                </a:solidFill>
                <a:latin typeface="Segoe UI Light" panose="020B0502040204020203" pitchFamily="34" charset="0"/>
              </a:rPr>
              <a:t>Minecraft</a:t>
            </a:r>
          </a:p>
          <a:p>
            <a:r>
              <a:rPr lang="es-ES" sz="3600" dirty="0">
                <a:solidFill>
                  <a:schemeClr val="bg1"/>
                </a:solidFill>
                <a:latin typeface="Segoe UI Light" panose="020B0502040204020203" pitchFamily="34" charset="0"/>
              </a:rPr>
              <a:t>Hour of Code</a:t>
            </a:r>
            <a:r>
              <a:rPr lang="es-ES" sz="3600" baseline="30000" dirty="0">
                <a:solidFill>
                  <a:schemeClr val="bg1"/>
                </a:solidFill>
                <a:latin typeface="Segoe UI Light" panose="020B0502040204020203" pitchFamily="34" charset="0"/>
              </a:rPr>
              <a:t>TM</a:t>
            </a:r>
            <a:r>
              <a:rPr lang="es-ES" dirty="0"/>
              <a:t> </a:t>
            </a:r>
          </a:p>
          <a:p>
            <a:r>
              <a:rPr lang="es-ES" sz="3600" dirty="0">
                <a:solidFill>
                  <a:schemeClr val="bg1"/>
                </a:solidFill>
                <a:latin typeface="Segoe UI Light" panose="020B0502040204020203" pitchFamily="34" charset="0"/>
              </a:rPr>
              <a:t>¿De qué va?</a:t>
            </a:r>
          </a:p>
        </p:txBody>
      </p:sp>
      <p:sp>
        <p:nvSpPr>
          <p:cNvPr id="7" name="Title 6" hidden="1"/>
          <p:cNvSpPr>
            <a:spLocks noGrp="1"/>
          </p:cNvSpPr>
          <p:nvPr>
            <p:ph type="ctrTitle"/>
          </p:nvPr>
        </p:nvSpPr>
        <p:spPr/>
        <p:txBody>
          <a:bodyPr/>
          <a:lstStyle/>
          <a:p>
            <a:r>
              <a:rPr lang="es-ES"/>
              <a:t>De qué va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es-ES"/>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67867" cy="1200329"/>
          </a:xfrm>
          <a:prstGeom prst="rect">
            <a:avLst/>
          </a:prstGeom>
        </p:spPr>
        <p:txBody>
          <a:bodyPr wrap="square">
            <a:spAutoFit/>
          </a:bodyPr>
          <a:lstStyle/>
          <a:p>
            <a:r>
              <a:rPr lang="es-ES" sz="3600" dirty="0">
                <a:solidFill>
                  <a:schemeClr val="bg1"/>
                </a:solidFill>
                <a:latin typeface="Segoe UI Light" panose="020B0502040204020203" pitchFamily="34" charset="0"/>
              </a:rPr>
              <a:t>Minecraft Hour </a:t>
            </a:r>
            <a:r>
              <a:rPr lang="es-ES" sz="3600" dirty="0" err="1">
                <a:solidFill>
                  <a:schemeClr val="bg1"/>
                </a:solidFill>
                <a:latin typeface="Segoe UI Light" panose="020B0502040204020203" pitchFamily="34" charset="0"/>
              </a:rPr>
              <a:t>of</a:t>
            </a:r>
            <a:r>
              <a:rPr lang="es-ES" sz="3600" dirty="0">
                <a:solidFill>
                  <a:schemeClr val="bg1"/>
                </a:solidFill>
                <a:latin typeface="Segoe UI Light" panose="020B0502040204020203" pitchFamily="34" charset="0"/>
              </a:rPr>
              <a:t> </a:t>
            </a:r>
            <a:r>
              <a:rPr lang="es-ES" sz="3600" dirty="0" err="1">
                <a:solidFill>
                  <a:schemeClr val="bg1"/>
                </a:solidFill>
                <a:latin typeface="Segoe UI Light" panose="020B0502040204020203" pitchFamily="34" charset="0"/>
              </a:rPr>
              <a:t>Code</a:t>
            </a:r>
            <a:r>
              <a:rPr lang="es-ES" sz="3600" baseline="30000" dirty="0" err="1">
                <a:solidFill>
                  <a:schemeClr val="bg1"/>
                </a:solidFill>
                <a:latin typeface="Segoe UI Light" panose="020B0502040204020203" pitchFamily="34" charset="0"/>
              </a:rPr>
              <a:t>TM</a:t>
            </a:r>
            <a:r>
              <a:rPr lang="es-ES" sz="3600" dirty="0">
                <a:solidFill>
                  <a:schemeClr val="bg1"/>
                </a:solidFill>
                <a:latin typeface="Segoe UI Light" panose="020B0502040204020203" pitchFamily="34" charset="0"/>
              </a:rPr>
              <a:t>: </a:t>
            </a:r>
          </a:p>
          <a:p>
            <a:r>
              <a:rPr lang="es-ES"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s-ES"/>
              <a:t>De qué va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s-E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es-ES" sz="3600" dirty="0">
                <a:solidFill>
                  <a:schemeClr val="bg1"/>
                </a:solidFill>
                <a:latin typeface="Segoe UI Light" panose="020B0502040204020203" pitchFamily="34" charset="0"/>
              </a:rPr>
              <a:t>Pero antes de empezar, hablemos de la codificación.</a:t>
            </a:r>
            <a:endParaRPr lang="es-ES"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es-ES"/>
              <a:t>Hablemos de la codificación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es-ES"/>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es-ES" sz="3600" dirty="0">
                <a:latin typeface="Segoe UI Light" panose="020B0502040204020203" pitchFamily="34" charset="0"/>
              </a:rPr>
              <a:t>Busca tu tutorial en Code.org/Minecraft</a:t>
            </a:r>
          </a:p>
        </p:txBody>
      </p:sp>
      <p:sp>
        <p:nvSpPr>
          <p:cNvPr id="6" name="Title 5" hidden="1"/>
          <p:cNvSpPr>
            <a:spLocks noGrp="1"/>
          </p:cNvSpPr>
          <p:nvPr>
            <p:ph type="ctrTitle"/>
          </p:nvPr>
        </p:nvSpPr>
        <p:spPr/>
        <p:txBody>
          <a:bodyPr/>
          <a:lstStyle/>
          <a:p>
            <a:r>
              <a:rPr lang="es-ES"/>
              <a:t>Busca tu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s-E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es-ES" sz="3600">
                <a:solidFill>
                  <a:schemeClr val="bg1"/>
                </a:solidFill>
                <a:latin typeface="Segoe UI Light" panose="020B0502040204020203" pitchFamily="34" charset="0"/>
              </a:rPr>
              <a:t>Conclusión</a:t>
            </a:r>
          </a:p>
        </p:txBody>
      </p:sp>
      <p:sp>
        <p:nvSpPr>
          <p:cNvPr id="4" name="Title 3" hidden="1"/>
          <p:cNvSpPr>
            <a:spLocks noGrp="1"/>
          </p:cNvSpPr>
          <p:nvPr>
            <p:ph type="ctrTitle"/>
          </p:nvPr>
        </p:nvSpPr>
        <p:spPr/>
        <p:txBody>
          <a:bodyPr/>
          <a:lstStyle/>
          <a:p>
            <a:r>
              <a:rPr lang="es-ES"/>
              <a:t>Conclusión</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es-ES"/>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Pregunta</a:t>
            </a:r>
          </a:p>
        </p:txBody>
      </p:sp>
      <p:sp>
        <p:nvSpPr>
          <p:cNvPr id="15" name="Rectangle 14"/>
          <p:cNvSpPr/>
          <p:nvPr/>
        </p:nvSpPr>
        <p:spPr>
          <a:xfrm>
            <a:off x="4587241" y="1708730"/>
            <a:ext cx="4540488" cy="1754326"/>
          </a:xfrm>
          <a:prstGeom prst="rect">
            <a:avLst/>
          </a:prstGeom>
        </p:spPr>
        <p:txBody>
          <a:bodyPr wrap="square">
            <a:spAutoFit/>
          </a:bodyPr>
          <a:lstStyle/>
          <a:p>
            <a:r>
              <a:rPr lang="es-ES" sz="3600" dirty="0">
                <a:latin typeface="Segoe UI Light" panose="020B0502040204020203" pitchFamily="34" charset="0"/>
              </a:rPr>
              <a:t>Cuando oís el término “codificación”, ¿qué te viene a la cabeza? </a:t>
            </a:r>
          </a:p>
        </p:txBody>
      </p:sp>
      <p:sp>
        <p:nvSpPr>
          <p:cNvPr id="4" name="Title 3" hidden="1"/>
          <p:cNvSpPr>
            <a:spLocks noGrp="1"/>
          </p:cNvSpPr>
          <p:nvPr>
            <p:ph type="ctrTitle"/>
          </p:nvPr>
        </p:nvSpPr>
        <p:spPr/>
        <p:txBody>
          <a:bodyPr/>
          <a:lstStyle/>
          <a:p>
            <a:r>
              <a:rPr lang="es-ES"/>
              <a:t>¿Qué piensas sobre la codificación?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es-ES"/>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Pregunta</a:t>
            </a:r>
          </a:p>
        </p:txBody>
      </p:sp>
      <p:sp>
        <p:nvSpPr>
          <p:cNvPr id="15" name="Rectangle 14"/>
          <p:cNvSpPr/>
          <p:nvPr/>
        </p:nvSpPr>
        <p:spPr>
          <a:xfrm>
            <a:off x="4810959" y="326878"/>
            <a:ext cx="3899904" cy="3909404"/>
          </a:xfrm>
          <a:prstGeom prst="rect">
            <a:avLst/>
          </a:prstGeom>
        </p:spPr>
        <p:txBody>
          <a:bodyPr wrap="square">
            <a:spAutoFit/>
          </a:bodyPr>
          <a:lstStyle/>
          <a:p>
            <a:r>
              <a:rPr lang="es-ES" sz="3600" dirty="0">
                <a:latin typeface="Segoe UI Light" panose="020B0502040204020203" pitchFamily="34" charset="0"/>
              </a:rPr>
              <a:t>¿Qué pensáis que podríais crear que resulte divertido para vosotros y vuestros amigos? </a:t>
            </a:r>
          </a:p>
          <a:p>
            <a:r>
              <a:rPr lang="es-ES" dirty="0"/>
              <a:t> </a:t>
            </a:r>
          </a:p>
          <a:p>
            <a:r>
              <a:rPr lang="es-ES" sz="1800" dirty="0">
                <a:latin typeface="Segoe UI Light" panose="020B0502040204020203" pitchFamily="34" charset="0"/>
              </a:rPr>
              <a:t>Puede ser un juego, un sitio web, </a:t>
            </a:r>
            <a:br>
              <a:rPr lang="es-ES" sz="1800" dirty="0">
                <a:latin typeface="Segoe UI Light" panose="020B0502040204020203" pitchFamily="34" charset="0"/>
              </a:rPr>
            </a:br>
            <a:r>
              <a:rPr lang="es-ES" sz="1800" dirty="0">
                <a:latin typeface="Segoe UI Light" panose="020B0502040204020203" pitchFamily="34" charset="0"/>
              </a:rPr>
              <a:t>un programa, una aplicación... ¡sed creativos! </a:t>
            </a:r>
          </a:p>
        </p:txBody>
      </p:sp>
      <p:sp>
        <p:nvSpPr>
          <p:cNvPr id="4" name="Title 3" hidden="1"/>
          <p:cNvSpPr>
            <a:spLocks noGrp="1"/>
          </p:cNvSpPr>
          <p:nvPr>
            <p:ph type="ctrTitle"/>
          </p:nvPr>
        </p:nvSpPr>
        <p:spPr/>
        <p:txBody>
          <a:bodyPr/>
          <a:lstStyle/>
          <a:p>
            <a:r>
              <a:rPr lang="es-ES"/>
              <a:t>¿Qué quieres crear?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es-ES"/>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s-ES" sz="3600" dirty="0">
                <a:solidFill>
                  <a:prstClr val="white"/>
                </a:solidFill>
                <a:latin typeface="Segoe UI Light" panose="020B0502040204020203" pitchFamily="34" charset="0"/>
              </a:rPr>
              <a:t>¿Y qué podemos aprender ahora? </a:t>
            </a:r>
          </a:p>
          <a:p>
            <a:pPr lvl="0"/>
            <a:r>
              <a:rPr lang="es-ES" sz="3600" dirty="0">
                <a:solidFill>
                  <a:prstClr val="white"/>
                </a:solidFill>
                <a:latin typeface="Segoe UI Light" panose="020B0502040204020203" pitchFamily="34" charset="0"/>
              </a:rPr>
              <a:t>¡Este no tiene que ser el final! </a:t>
            </a:r>
          </a:p>
          <a:p>
            <a:pPr lvl="0"/>
            <a:r>
              <a:rPr lang="es-ES"/>
              <a:t> </a:t>
            </a:r>
          </a:p>
          <a:p>
            <a:pPr lvl="0"/>
            <a:r>
              <a:rPr lang="es-ES" sz="1800" dirty="0">
                <a:solidFill>
                  <a:prstClr val="white"/>
                </a:solidFill>
                <a:latin typeface="Segoe UI Light" panose="020B0502040204020203" pitchFamily="34" charset="0"/>
              </a:rPr>
              <a:t>A continuación explicamos qué podéis hacer para celebrar y seguir aprendiendo y divirtiéndoos.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es-ES" sz="2800" dirty="0">
                <a:solidFill>
                  <a:schemeClr val="bg1"/>
                </a:solidFill>
                <a:latin typeface="Segoe UI Light" panose="020B0502040204020203" pitchFamily="34" charset="0"/>
              </a:rPr>
              <a:t>Obtén el certificado.</a:t>
            </a:r>
          </a:p>
        </p:txBody>
      </p:sp>
      <p:sp>
        <p:nvSpPr>
          <p:cNvPr id="57" name="TextBox 56"/>
          <p:cNvSpPr txBox="1"/>
          <p:nvPr/>
        </p:nvSpPr>
        <p:spPr>
          <a:xfrm>
            <a:off x="571489" y="3939772"/>
            <a:ext cx="2206625" cy="1200329"/>
          </a:xfrm>
          <a:prstGeom prst="rect">
            <a:avLst/>
          </a:prstGeom>
          <a:noFill/>
        </p:spPr>
        <p:txBody>
          <a:bodyPr wrap="square" rtlCol="0">
            <a:spAutoFit/>
          </a:bodyPr>
          <a:lstStyle/>
          <a:p>
            <a:r>
              <a:rPr lang="es-ES" sz="1800" dirty="0">
                <a:solidFill>
                  <a:schemeClr val="bg1"/>
                </a:solidFill>
                <a:latin typeface="Segoe UI Light" panose="020B0502040204020203" pitchFamily="34" charset="0"/>
              </a:rPr>
              <a:t>¡Enhorabuena! ¡Lo habéis conseguido! Encontraréis vuestros certificados al final del tutorial.</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es-ES" sz="2800" dirty="0">
                <a:solidFill>
                  <a:schemeClr val="bg1"/>
                </a:solidFill>
                <a:latin typeface="Segoe UI Light" panose="020B0502040204020203" pitchFamily="34" charset="0"/>
              </a:rPr>
              <a:t>Juega más.</a:t>
            </a:r>
          </a:p>
        </p:txBody>
      </p:sp>
      <p:sp>
        <p:nvSpPr>
          <p:cNvPr id="53" name="Rectangle 52" descr="&#10;"/>
          <p:cNvSpPr/>
          <p:nvPr/>
        </p:nvSpPr>
        <p:spPr>
          <a:xfrm>
            <a:off x="3051597" y="394538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800" dirty="0">
                <a:solidFill>
                  <a:schemeClr val="bg1"/>
                </a:solidFill>
                <a:latin typeface="Segoe UI Light" panose="020B0502040204020203" pitchFamily="34" charset="0"/>
              </a:rPr>
              <a:t>Carga tu codificación en Minecraft: Education Edition para ver como cobra vida en el juego real.</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es-ES" sz="2800" dirty="0">
                <a:solidFill>
                  <a:schemeClr val="bg1"/>
                </a:solidFill>
                <a:latin typeface="Segoe UI Light" panose="020B0502040204020203" pitchFamily="34" charset="0"/>
              </a:rPr>
              <a:t>Aprende más.</a:t>
            </a:r>
          </a:p>
        </p:txBody>
      </p:sp>
      <p:sp>
        <p:nvSpPr>
          <p:cNvPr id="55" name="Rectangle 54" descr="&#10;"/>
          <p:cNvSpPr/>
          <p:nvPr/>
        </p:nvSpPr>
        <p:spPr>
          <a:xfrm>
            <a:off x="6018618" y="393977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800" dirty="0">
                <a:solidFill>
                  <a:schemeClr val="bg1"/>
                </a:solidFill>
                <a:latin typeface="Segoe UI Light" panose="020B0502040204020203" pitchFamily="34" charset="0"/>
              </a:rPr>
              <a:t>Explorad recursos adicionales en Microsoft.com/</a:t>
            </a:r>
          </a:p>
          <a:p>
            <a:r>
              <a:rPr lang="es-ES" sz="1800" dirty="0">
                <a:solidFill>
                  <a:schemeClr val="bg1"/>
                </a:solidFill>
                <a:latin typeface="Segoe UI Light" panose="020B0502040204020203" pitchFamily="34" charset="0"/>
              </a:rPr>
              <a:t>digitalskills</a:t>
            </a:r>
            <a:endParaRPr lang="es-ES"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s-ES"/>
              <a:t>Próximos pasos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es-ES"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Gracias por participar en&#10;Hour of CodeTM&#10;"/>
          <p:cNvSpPr/>
          <p:nvPr/>
        </p:nvSpPr>
        <p:spPr>
          <a:xfrm>
            <a:off x="437177" y="2244267"/>
            <a:ext cx="7322866" cy="1200329"/>
          </a:xfrm>
          <a:prstGeom prst="rect">
            <a:avLst/>
          </a:prstGeom>
        </p:spPr>
        <p:txBody>
          <a:bodyPr wrap="square">
            <a:spAutoFit/>
          </a:bodyPr>
          <a:lstStyle/>
          <a:p>
            <a:r>
              <a:rPr lang="es-ES" sz="3600" dirty="0">
                <a:solidFill>
                  <a:schemeClr val="bg1"/>
                </a:solidFill>
                <a:latin typeface="Segoe UI Light" panose="020B0502040204020203" pitchFamily="34" charset="0"/>
              </a:rPr>
              <a:t>Gracias por participar</a:t>
            </a:r>
          </a:p>
          <a:p>
            <a:r>
              <a:rPr lang="es-ES" sz="3600" dirty="0">
                <a:solidFill>
                  <a:schemeClr val="bg1"/>
                </a:solidFill>
                <a:latin typeface="Segoe UI Light" panose="020B0502040204020203" pitchFamily="34" charset="0"/>
              </a:rPr>
              <a:t>Minecraft Hour of Code</a:t>
            </a:r>
            <a:r>
              <a:rPr lang="es-ES" sz="3600" baseline="30000" dirty="0">
                <a:solidFill>
                  <a:schemeClr val="bg1"/>
                </a:solidFill>
                <a:latin typeface="Segoe UI Light" panose="020B0502040204020203" pitchFamily="34" charset="0"/>
              </a:rPr>
              <a:t>TM</a:t>
            </a:r>
          </a:p>
        </p:txBody>
      </p:sp>
      <p:sp>
        <p:nvSpPr>
          <p:cNvPr id="5" name="Title 4" hidden="1"/>
          <p:cNvSpPr>
            <a:spLocks noGrp="1"/>
          </p:cNvSpPr>
          <p:nvPr>
            <p:ph type="ctrTitle"/>
          </p:nvPr>
        </p:nvSpPr>
        <p:spPr/>
        <p:txBody>
          <a:bodyPr/>
          <a:lstStyle/>
          <a:p>
            <a:r>
              <a:rPr lang="es-ES"/>
              <a:t>¡Gracias por participar!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es-ES"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3023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chemeClr val="bg1"/>
                </a:solidFill>
                <a:effectLst/>
                <a:uLnTx/>
                <a:uFillTx/>
                <a:latin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chemeClr val="bg1"/>
                </a:solidFill>
                <a:effectLst/>
                <a:uLnTx/>
                <a:uFillTx/>
                <a:latin typeface="Calibri"/>
              </a:rPr>
              <a:t>© Code.org, 2017. Code.org®, el logotipo de CODE y Hour of Code® son marcas comerciales de Code.org</a:t>
            </a:r>
            <a:endParaRPr kumimoji="0" lang="es-E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chemeClr val="bg1"/>
                </a:solidFill>
                <a:effectLst/>
                <a:uLnTx/>
                <a:uFillTx/>
                <a:latin typeface="Calibri"/>
              </a:rPr>
              <a:t>Mojang © 2017. "Minecraft" es una marca comercial de Mojang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schemeClr val="bg1"/>
                </a:solidFill>
                <a:effectLst/>
                <a:uLnTx/>
                <a:uFillTx/>
                <a:latin typeface="Calibri"/>
              </a:rPr>
              <a:t>© 2017 Microsoft Corporation. Todos los derechos reservados.</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s-ES" dirty="0"/>
              <a:t>Bienvenidos a </a:t>
            </a:r>
            <a:r>
              <a:rPr lang="es-ES" dirty="0" err="1"/>
              <a:t>Hour</a:t>
            </a:r>
            <a:r>
              <a:rPr lang="es-ES" dirty="0"/>
              <a:t> </a:t>
            </a:r>
            <a:r>
              <a:rPr lang="es-ES" dirty="0" err="1"/>
              <a:t>of</a:t>
            </a:r>
            <a:r>
              <a:rPr lang="es-ES" dirty="0"/>
              <a:t> </a:t>
            </a:r>
            <a:r>
              <a:rPr lang="es-ES" dirty="0" err="1"/>
              <a:t>Code</a:t>
            </a:r>
            <a:r>
              <a:rPr lang="es-ES" dirty="0"/>
              <a:t>™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s-E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Pregunta</a:t>
            </a:r>
          </a:p>
        </p:txBody>
      </p:sp>
      <p:sp>
        <p:nvSpPr>
          <p:cNvPr id="15" name="Rectangle 14"/>
          <p:cNvSpPr/>
          <p:nvPr/>
        </p:nvSpPr>
        <p:spPr>
          <a:xfrm>
            <a:off x="4774449" y="528589"/>
            <a:ext cx="4186671" cy="3909404"/>
          </a:xfrm>
          <a:prstGeom prst="rect">
            <a:avLst/>
          </a:prstGeom>
        </p:spPr>
        <p:txBody>
          <a:bodyPr wrap="square">
            <a:spAutoFit/>
          </a:bodyPr>
          <a:lstStyle/>
          <a:p>
            <a:r>
              <a:rPr lang="es-ES" sz="3600" dirty="0">
                <a:latin typeface="Segoe UI Light" panose="020B0502040204020203" pitchFamily="34" charset="0"/>
              </a:rPr>
              <a:t>Cuando escuchamos</a:t>
            </a:r>
          </a:p>
          <a:p>
            <a:r>
              <a:rPr lang="es-ES" sz="3600" dirty="0">
                <a:latin typeface="Segoe UI Light" panose="020B0502040204020203" pitchFamily="34" charset="0"/>
              </a:rPr>
              <a:t>el término “codificación”, </a:t>
            </a:r>
            <a:br>
              <a:rPr lang="es-ES" sz="3600" dirty="0">
                <a:latin typeface="Segoe UI Light" panose="020B0502040204020203" pitchFamily="34" charset="0"/>
              </a:rPr>
            </a:br>
            <a:r>
              <a:rPr lang="es-ES" sz="3600" dirty="0">
                <a:latin typeface="Segoe UI Light" panose="020B0502040204020203" pitchFamily="34" charset="0"/>
              </a:rPr>
              <a:t>¿qué se nos viene </a:t>
            </a:r>
            <a:br>
              <a:rPr lang="es-ES" sz="3600" dirty="0">
                <a:latin typeface="Segoe UI Light" panose="020B0502040204020203" pitchFamily="34" charset="0"/>
              </a:rPr>
            </a:br>
            <a:r>
              <a:rPr lang="es-ES" sz="3600" dirty="0">
                <a:latin typeface="Segoe UI Light" panose="020B0502040204020203" pitchFamily="34" charset="0"/>
              </a:rPr>
              <a:t>a la cabeza?</a:t>
            </a:r>
          </a:p>
          <a:p>
            <a:r>
              <a:rPr lang="es-ES" dirty="0"/>
              <a:t> </a:t>
            </a:r>
          </a:p>
          <a:p>
            <a:r>
              <a:rPr lang="es-ES" sz="1800" dirty="0">
                <a:latin typeface="Segoe UI Light" panose="020B0502040204020203" pitchFamily="34" charset="0"/>
              </a:rPr>
              <a:t>Dedica 2 minutos para exponerlo con tus compañeros y, a continuación, compártelo con todo el grupo. </a:t>
            </a:r>
            <a:endParaRPr lang="es-ES"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s-ES"/>
              <a:t>¿Qué sabes sobre "codificación?"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es-ES"/>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s-ES" dirty="0"/>
              <a:t>Vídeo de </a:t>
            </a:r>
            <a:r>
              <a:rPr lang="es-ES" dirty="0" err="1"/>
              <a:t>Hour</a:t>
            </a:r>
            <a:r>
              <a:rPr lang="es-ES" dirty="0"/>
              <a:t> </a:t>
            </a:r>
            <a:r>
              <a:rPr lang="es-ES" dirty="0" err="1"/>
              <a:t>of</a:t>
            </a:r>
            <a:r>
              <a:rPr lang="es-ES" dirty="0"/>
              <a:t> </a:t>
            </a:r>
            <a:r>
              <a:rPr lang="es-ES" dirty="0" err="1"/>
              <a:t>Code</a:t>
            </a:r>
            <a:r>
              <a:rPr lang="es-ES" dirty="0"/>
              <a:t>™ propiciado por </a:t>
            </a:r>
            <a:r>
              <a:rPr lang="es-ES" dirty="0" err="1"/>
              <a:t>Code</a:t>
            </a:r>
            <a:r>
              <a:rPr lang="es-ES" dirty="0"/>
              <a:t>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s-ES"/>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6" name="Title 5" hidden="1"/>
          <p:cNvSpPr>
            <a:spLocks noGrp="1"/>
          </p:cNvSpPr>
          <p:nvPr>
            <p:ph type="ctrTitle"/>
          </p:nvPr>
        </p:nvSpPr>
        <p:spPr/>
        <p:txBody>
          <a:bodyPr/>
          <a:lstStyle/>
          <a:p>
            <a:r>
              <a:rPr lang="es-ES"/>
              <a:t>No es esto</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es-ES"/>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No es esto.</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1200329"/>
          </a:xfrm>
          <a:prstGeom prst="rect">
            <a:avLst/>
          </a:prstGeom>
        </p:spPr>
        <p:txBody>
          <a:bodyPr wrap="square">
            <a:spAutoFit/>
          </a:bodyPr>
          <a:lstStyle/>
          <a:p>
            <a:pPr algn="ctr"/>
            <a:r>
              <a:rPr lang="es-ES" sz="3600" dirty="0">
                <a:solidFill>
                  <a:schemeClr val="bg1"/>
                </a:solidFill>
                <a:latin typeface="Segoe UI Light" panose="020B0502040204020203" pitchFamily="34" charset="0"/>
              </a:rPr>
              <a:t>Posiblemente </a:t>
            </a:r>
            <a:br>
              <a:rPr lang="es-ES" sz="3600" dirty="0">
                <a:solidFill>
                  <a:schemeClr val="bg1"/>
                </a:solidFill>
                <a:latin typeface="Segoe UI Light" panose="020B0502040204020203" pitchFamily="34" charset="0"/>
              </a:rPr>
            </a:br>
            <a:r>
              <a:rPr lang="es-ES" sz="3600" dirty="0">
                <a:solidFill>
                  <a:schemeClr val="bg1"/>
                </a:solidFill>
                <a:latin typeface="Segoe UI Light" panose="020B0502040204020203" pitchFamily="34" charset="0"/>
              </a:rPr>
              <a:t>sea esto.</a:t>
            </a:r>
          </a:p>
        </p:txBody>
      </p:sp>
      <p:sp>
        <p:nvSpPr>
          <p:cNvPr id="6" name="Title 5" hidden="1"/>
          <p:cNvSpPr>
            <a:spLocks noGrp="1"/>
          </p:cNvSpPr>
          <p:nvPr>
            <p:ph type="ctrTitle"/>
          </p:nvPr>
        </p:nvSpPr>
        <p:spPr/>
        <p:txBody>
          <a:bodyPr/>
          <a:lstStyle/>
          <a:p>
            <a:r>
              <a:rPr lang="es-ES"/>
              <a:t>Tampoco es esto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s-E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Es esto.</a:t>
            </a:r>
          </a:p>
        </p:txBody>
      </p:sp>
      <p:sp>
        <p:nvSpPr>
          <p:cNvPr id="3" name="Title 2" hidden="1"/>
          <p:cNvSpPr>
            <a:spLocks noGrp="1"/>
          </p:cNvSpPr>
          <p:nvPr>
            <p:ph type="ctrTitle"/>
          </p:nvPr>
        </p:nvSpPr>
        <p:spPr/>
        <p:txBody>
          <a:bodyPr/>
          <a:lstStyle/>
          <a:p>
            <a:r>
              <a:rPr lang="es-ES"/>
              <a:t>¡Esto es!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es-ES"/>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es-ES" sz="3600">
                <a:solidFill>
                  <a:schemeClr val="bg1"/>
                </a:solidFill>
                <a:latin typeface="Segoe UI Light" panose="020B0502040204020203" pitchFamily="34" charset="0"/>
              </a:rPr>
              <a:t>Un chiste</a:t>
            </a:r>
          </a:p>
        </p:txBody>
      </p:sp>
      <p:sp>
        <p:nvSpPr>
          <p:cNvPr id="5" name="Title 4" hidden="1"/>
          <p:cNvSpPr>
            <a:spLocks noGrp="1"/>
          </p:cNvSpPr>
          <p:nvPr>
            <p:ph type="ctrTitle"/>
          </p:nvPr>
        </p:nvSpPr>
        <p:spPr/>
        <p:txBody>
          <a:bodyPr/>
          <a:lstStyle/>
          <a:p>
            <a:r>
              <a:rPr lang="es-ES"/>
              <a:t>Era una broma</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es-ES"/>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oy and girl collaborate using mobile devices&#10;" title="A boy and girl collaborate using mobile devices"/>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Es esto.</a:t>
            </a:r>
          </a:p>
        </p:txBody>
      </p:sp>
      <p:sp>
        <p:nvSpPr>
          <p:cNvPr id="4" name="Title 3" hidden="1"/>
          <p:cNvSpPr>
            <a:spLocks noGrp="1"/>
          </p:cNvSpPr>
          <p:nvPr>
            <p:ph type="ctrTitle"/>
          </p:nvPr>
        </p:nvSpPr>
        <p:spPr/>
        <p:txBody>
          <a:bodyPr/>
          <a:lstStyle/>
          <a:p>
            <a:r>
              <a:rPr lang="es-ES"/>
              <a:t>Realmente es esto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es-ES"/>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3616</Words>
  <Application>Microsoft Office PowerPoint</Application>
  <PresentationFormat>On-screen Show (16:10)</PresentationFormat>
  <Paragraphs>502</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Bienvenidos a Hour of Code™ </vt:lpstr>
      <vt:lpstr>Hablemos de la codificación </vt:lpstr>
      <vt:lpstr>¿Qué sabes sobre "codificación?" </vt:lpstr>
      <vt:lpstr>Vídeo de Hour of Code™ propiciado por Code </vt:lpstr>
      <vt:lpstr>No es esto</vt:lpstr>
      <vt:lpstr>Tampoco es esto </vt:lpstr>
      <vt:lpstr>¡Esto es! </vt:lpstr>
      <vt:lpstr>Era una broma</vt:lpstr>
      <vt:lpstr>Realmente es esto </vt:lpstr>
      <vt:lpstr>También es esto </vt:lpstr>
      <vt:lpstr>La codificación es</vt:lpstr>
      <vt:lpstr>Resolución de problemas </vt:lpstr>
      <vt:lpstr>Creatividad</vt:lpstr>
      <vt:lpstr>Colaboración</vt:lpstr>
      <vt:lpstr>¿Qué te gusta hacer? </vt:lpstr>
      <vt:lpstr>Haz que tus intereses cobren vida </vt:lpstr>
      <vt:lpstr>Utiliza lo que aprendes </vt:lpstr>
      <vt:lpstr>De qué va </vt:lpstr>
      <vt:lpstr>De qué va </vt:lpstr>
      <vt:lpstr>Busca tu tutorial</vt:lpstr>
      <vt:lpstr>Conclusión</vt:lpstr>
      <vt:lpstr>¿Qué piensas sobre la codificación? </vt:lpstr>
      <vt:lpstr>¿Qué quieres crear? </vt:lpstr>
      <vt:lpstr>Próximos pasos</vt:lpstr>
      <vt:lpstr>¡Gracias por participar! </vt:lpstr>
      <vt:lpstr>Bienvenidos a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36</cp:revision>
  <dcterms:modified xsi:type="dcterms:W3CDTF">2017-11-02T07:16:03Z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